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5" r:id="rId2"/>
    <p:sldMasterId id="2147483667" r:id="rId3"/>
    <p:sldMasterId id="2147483674" r:id="rId4"/>
  </p:sldMasterIdLst>
  <p:notesMasterIdLst>
    <p:notesMasterId r:id="rId75"/>
  </p:notesMasterIdLst>
  <p:sldIdLst>
    <p:sldId id="675" r:id="rId5"/>
    <p:sldId id="746" r:id="rId6"/>
    <p:sldId id="843" r:id="rId7"/>
    <p:sldId id="841" r:id="rId8"/>
    <p:sldId id="842" r:id="rId9"/>
    <p:sldId id="749" r:id="rId10"/>
    <p:sldId id="834" r:id="rId11"/>
    <p:sldId id="883" r:id="rId12"/>
    <p:sldId id="696" r:id="rId13"/>
    <p:sldId id="692" r:id="rId14"/>
    <p:sldId id="848" r:id="rId15"/>
    <p:sldId id="889" r:id="rId16"/>
    <p:sldId id="890" r:id="rId17"/>
    <p:sldId id="597" r:id="rId18"/>
    <p:sldId id="835" r:id="rId19"/>
    <p:sldId id="576" r:id="rId20"/>
    <p:sldId id="838" r:id="rId21"/>
    <p:sldId id="836" r:id="rId22"/>
    <p:sldId id="839" r:id="rId23"/>
    <p:sldId id="578" r:id="rId24"/>
    <p:sldId id="579" r:id="rId25"/>
    <p:sldId id="583" r:id="rId26"/>
    <p:sldId id="819" r:id="rId27"/>
    <p:sldId id="849" r:id="rId28"/>
    <p:sldId id="850" r:id="rId29"/>
    <p:sldId id="820" r:id="rId30"/>
    <p:sldId id="821" r:id="rId31"/>
    <p:sldId id="587" r:id="rId32"/>
    <p:sldId id="880" r:id="rId33"/>
    <p:sldId id="851" r:id="rId34"/>
    <p:sldId id="852" r:id="rId35"/>
    <p:sldId id="763" r:id="rId36"/>
    <p:sldId id="770" r:id="rId37"/>
    <p:sldId id="766" r:id="rId38"/>
    <p:sldId id="767" r:id="rId39"/>
    <p:sldId id="771" r:id="rId40"/>
    <p:sldId id="768" r:id="rId41"/>
    <p:sldId id="772" r:id="rId42"/>
    <p:sldId id="773" r:id="rId43"/>
    <p:sldId id="882" r:id="rId44"/>
    <p:sldId id="774" r:id="rId45"/>
    <p:sldId id="775" r:id="rId46"/>
    <p:sldId id="779" r:id="rId47"/>
    <p:sldId id="780" r:id="rId48"/>
    <p:sldId id="781" r:id="rId49"/>
    <p:sldId id="783" r:id="rId50"/>
    <p:sldId id="856" r:id="rId51"/>
    <p:sldId id="855" r:id="rId52"/>
    <p:sldId id="853" r:id="rId53"/>
    <p:sldId id="857" r:id="rId54"/>
    <p:sldId id="885" r:id="rId55"/>
    <p:sldId id="886" r:id="rId56"/>
    <p:sldId id="887" r:id="rId57"/>
    <p:sldId id="888" r:id="rId58"/>
    <p:sldId id="673" r:id="rId59"/>
    <p:sldId id="864" r:id="rId60"/>
    <p:sldId id="865" r:id="rId61"/>
    <p:sldId id="866" r:id="rId62"/>
    <p:sldId id="867" r:id="rId63"/>
    <p:sldId id="868" r:id="rId64"/>
    <p:sldId id="869" r:id="rId65"/>
    <p:sldId id="871" r:id="rId66"/>
    <p:sldId id="872" r:id="rId67"/>
    <p:sldId id="873" r:id="rId68"/>
    <p:sldId id="874" r:id="rId69"/>
    <p:sldId id="875" r:id="rId70"/>
    <p:sldId id="877" r:id="rId71"/>
    <p:sldId id="878" r:id="rId72"/>
    <p:sldId id="881" r:id="rId73"/>
    <p:sldId id="652" r:id="rId7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768A9"/>
    <a:srgbClr val="F27F00"/>
    <a:srgbClr val="A50021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7113" autoAdjust="0"/>
  </p:normalViewPr>
  <p:slideViewPr>
    <p:cSldViewPr snapToGrid="0">
      <p:cViewPr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928"/>
        <p:guide pos="2208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50D53F-08A6-4332-8227-829B67886EA3}" type="datetimeFigureOut">
              <a:rPr lang="en-US"/>
              <a:pPr>
                <a:defRPr/>
              </a:pPr>
              <a:t>11/25/2015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F1E5A4-02E0-4598-BD87-2A78166C5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zh-C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A94B0ED-43B2-41A7-8A72-05CF4D84FBA0}" type="slidenum">
              <a:rPr lang="en-US" altLang="zh-CN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4D1237-1961-49C1-9CC8-E16FDAB16F5A}" type="slidenum">
              <a:rPr lang="en-US" altLang="zh-CN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608BE8-B991-4505-BB51-0879FFF2E396}" type="slidenum">
              <a:rPr lang="en-US" altLang="zh-CN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检索完成后，您可以从</a:t>
            </a:r>
            <a:r>
              <a:rPr lang="en-US" altLang="zh-CN" smtClean="0"/>
              <a:t>Ovid</a:t>
            </a:r>
            <a:r>
              <a:rPr lang="zh-CN" altLang="en-US" smtClean="0"/>
              <a:t>平台输出检索结果。首先勾选您需要的检索结果，可以全选或设定输出范围、也可以单独勾选不同的结果。</a:t>
            </a:r>
            <a:r>
              <a:rPr lang="en-US" altLang="zh-CN" smtClean="0"/>
              <a:t>Ovid</a:t>
            </a:r>
            <a:r>
              <a:rPr lang="zh-CN" altLang="en-US" smtClean="0"/>
              <a:t>平台提供三种题录输出方式，一种是直接打印检索结果，一种是用电子邮件将题录结果发送至收件人的电子邮箱，可以同时输入多个电子邮箱，第三种是输出成文件或输出至其他文献系统，</a:t>
            </a:r>
            <a:r>
              <a:rPr lang="en-US" altLang="zh-CN" smtClean="0"/>
              <a:t>Ovid</a:t>
            </a:r>
            <a:r>
              <a:rPr lang="zh-CN" altLang="en-US" smtClean="0"/>
              <a:t>支持输出成</a:t>
            </a:r>
            <a:r>
              <a:rPr lang="en-US" altLang="zh-CN" smtClean="0"/>
              <a:t>Word</a:t>
            </a:r>
            <a:r>
              <a:rPr lang="zh-CN" altLang="en-US" smtClean="0"/>
              <a:t>、</a:t>
            </a:r>
            <a:r>
              <a:rPr lang="en-US" altLang="zh-CN" smtClean="0"/>
              <a:t>PDF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 smtClean="0"/>
              <a:t>等文件，支持输出到</a:t>
            </a:r>
            <a:r>
              <a:rPr lang="en-US" altLang="zh-CN" smtClean="0"/>
              <a:t>EndNote</a:t>
            </a:r>
            <a:r>
              <a:rPr lang="zh-CN" altLang="en-US" smtClean="0"/>
              <a:t>、</a:t>
            </a:r>
            <a:r>
              <a:rPr lang="en-US" altLang="zh-CN" smtClean="0"/>
              <a:t>RefWork</a:t>
            </a:r>
            <a:r>
              <a:rPr lang="zh-CN" altLang="en-US" smtClean="0"/>
              <a:t>等文献管理系统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E1855-5FEC-4EDA-B882-70E493D9754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E30B7-7E4D-40F4-B949-07AC202AFA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请在登录</a:t>
            </a:r>
            <a:r>
              <a:rPr lang="en-US" altLang="zh-CN" smtClean="0"/>
              <a:t>Ovid</a:t>
            </a:r>
            <a:r>
              <a:rPr lang="zh-CN" altLang="en-US" smtClean="0"/>
              <a:t>平台后，点击我的账号，进入个人账户登录页面，输入个人账号和密码，成功登录后，系统显示个人账号名称，激活我的工作区功能。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14919-AEA3-4D1B-B621-21A280E685D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登录</a:t>
            </a:r>
            <a:r>
              <a:rPr lang="en-US" altLang="zh-CN" smtClean="0"/>
              <a:t>Ovid</a:t>
            </a:r>
            <a:r>
              <a:rPr lang="zh-CN" altLang="en-US" smtClean="0"/>
              <a:t>平台后，您可以免费创建并使用自己的个人账号，我们不收取任何额外的费用。请在我的账户页面，点击“创建新的个人账户”，输入要求的信息后，点击创建，即可获得您的个人账户。标注红星的表示必填选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54400-40E6-4A2A-BE27-BD5992D5F05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我的工作住区主要提供</a:t>
            </a:r>
            <a:r>
              <a:rPr lang="en-US" altLang="zh-CN" smtClean="0"/>
              <a:t>4</a:t>
            </a:r>
            <a:r>
              <a:rPr lang="zh-CN" altLang="en-US" smtClean="0"/>
              <a:t>项功能，分别是我的课题、我的检索与定题通告、期刊目录订阅服务和工具栏。下面我会逐一进行演示。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6B5FED-20F4-427F-95D8-FEF0CB1352C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CD008D-5BD7-4EA3-B503-78EA9027D5CC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59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sz="1000" kern="0" dirty="0" smtClean="0">
                <a:ea typeface="黑体" panose="02010609060101010101" pitchFamily="49" charset="-122"/>
              </a:rPr>
              <a:t>用户可以利用我的课题功能自主在线添加、标识、管理</a:t>
            </a:r>
            <a:r>
              <a:rPr lang="en-US" altLang="zh-CN" sz="1000" kern="0" dirty="0" smtClean="0">
                <a:ea typeface="黑体" panose="02010609060101010101" pitchFamily="49" charset="-122"/>
              </a:rPr>
              <a:t>Ovid</a:t>
            </a:r>
            <a:r>
              <a:rPr lang="zh-CN" altLang="en-US" sz="1000" kern="0" dirty="0" smtClean="0">
                <a:ea typeface="黑体" panose="02010609060101010101" pitchFamily="49" charset="-122"/>
              </a:rPr>
              <a:t>平台提供的多种类型资源，主要包括检索结果、检索历史、</a:t>
            </a:r>
            <a:r>
              <a:rPr lang="en-US" altLang="zh-CN" sz="1000" kern="0" dirty="0" smtClean="0">
                <a:ea typeface="黑体" panose="02010609060101010101" pitchFamily="49" charset="-122"/>
              </a:rPr>
              <a:t>HTML</a:t>
            </a:r>
            <a:r>
              <a:rPr lang="zh-CN" altLang="en-US" sz="1000" kern="0" dirty="0" smtClean="0">
                <a:ea typeface="黑体" panose="02010609060101010101" pitchFamily="49" charset="-122"/>
              </a:rPr>
              <a:t>或者</a:t>
            </a:r>
            <a:r>
              <a:rPr lang="en-US" altLang="zh-CN" sz="1000" kern="0" dirty="0" smtClean="0">
                <a:ea typeface="黑体" panose="02010609060101010101" pitchFamily="49" charset="-122"/>
              </a:rPr>
              <a:t>PDF</a:t>
            </a:r>
            <a:r>
              <a:rPr lang="zh-CN" altLang="en-US" sz="1000" kern="0" dirty="0" smtClean="0">
                <a:ea typeface="黑体" panose="02010609060101010101" pitchFamily="49" charset="-122"/>
              </a:rPr>
              <a:t>全文、各种多媒体资源、剪贴的文本、期刊清单、电子书章节、题录信息、上传的文件、自动定题通告等。</a:t>
            </a:r>
            <a:endParaRPr lang="en-GB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我的课题功能现已全面嵌入</a:t>
            </a:r>
            <a:r>
              <a:rPr lang="en-US" altLang="zh-CN" smtClean="0"/>
              <a:t>Ovid</a:t>
            </a:r>
            <a:r>
              <a:rPr lang="zh-CN" altLang="en-US" smtClean="0"/>
              <a:t>平台，您可以在期刊库、全文文章、电子书章节、检索结果、视频、图像等多处看到此功能。点击后，弹出添加页面，您可以加入现有课题，也可以直接创新的课题。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03EF3-ABB3-433B-B439-F4C6DA827DD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当您将资源添加入我的课题后，就可以在管理区域进行管理操作。在管理课题中，您可以创建新的课题、文件夹、题录，甚至直接上传文件。封存课题保存</a:t>
            </a:r>
            <a:r>
              <a:rPr lang="zh-CN" altLang="en-US" b="1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您不经常使用，但又暂时不想删除的课题；删除的课题直接放入回收筒，您可以手动清空，或</a:t>
            </a:r>
            <a:r>
              <a:rPr lang="en-US" altLang="zh-CN" b="1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30</a:t>
            </a:r>
            <a:r>
              <a:rPr lang="zh-CN" altLang="en-US" b="1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天后系统自动彻底删除。如果您的机器安装了</a:t>
            </a:r>
            <a:r>
              <a:rPr lang="en-US" altLang="zh-CN" b="1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Java</a:t>
            </a:r>
            <a:r>
              <a:rPr lang="zh-CN" altLang="en-US" b="1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，您可以用鼠标拖动课题项目放置在不同目录</a:t>
            </a:r>
          </a:p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BB21C2-339A-4E62-9B36-811A0883286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B987FA1-11C5-4E51-9D55-0151D82FBD4A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我的检索与定题通告让您不用登录</a:t>
            </a:r>
            <a:r>
              <a:rPr lang="en-US" altLang="zh-CN" smtClean="0"/>
              <a:t>Ovid</a:t>
            </a:r>
            <a:r>
              <a:rPr lang="zh-CN" altLang="en-US" smtClean="0"/>
              <a:t>平台，不用检索，就可以随时跟踪获得最新研究进展。您可以在检索历史列表中选择您需要的检索策略，然后使用保存功能，将其保存设置成定题通告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842D7-307D-414B-97D2-6D764FE4FE6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输入保存名称，设置保存方式，暂时保存还是永久保存，是否保存为定题通告，这是必填选项；备注是可选项。设置通告发送频率，</a:t>
            </a:r>
            <a:r>
              <a:rPr lang="en-US" altLang="zh-CN" smtClean="0"/>
              <a:t>Ovid</a:t>
            </a:r>
            <a:r>
              <a:rPr lang="zh-CN" altLang="en-US" smtClean="0"/>
              <a:t>平台提供了多个选择。请注意，在多数据库检索的情况下，建议选择按确定的时间频率发送，如周更新，这样系统会将各个数据库中得到的结果整合后发送；如果选择按数据库更新时发送，系统会分别在各个数据库更新时发送检索结果。设定移除重复数据选项适合多数据库检索的情况。您还可以选择是否包括开放获取结果。</a:t>
            </a:r>
            <a:r>
              <a:rPr lang="en-US" altLang="zh-CN" smtClean="0"/>
              <a:t>Ovid</a:t>
            </a:r>
            <a:r>
              <a:rPr lang="zh-CN" altLang="en-US" smtClean="0"/>
              <a:t>提供了三种发送的方式，电邮、</a:t>
            </a:r>
            <a:r>
              <a:rPr lang="en-US" altLang="zh-CN" smtClean="0"/>
              <a:t>RSS</a:t>
            </a:r>
            <a:r>
              <a:rPr lang="zh-CN" altLang="en-US" smtClean="0"/>
              <a:t>和我的课题，可以只选择一种，也可以选择多种。电邮发送，请设置收件人地址、内容发送模式以及输出的格式；还有是否输出检索策略、外部链接解析、检索结果输出格式、数据字段以及排序设置。全部完成后，点击保存。</a:t>
            </a:r>
            <a:endParaRPr lang="en-US" altLang="zh-CN" smtClean="0"/>
          </a:p>
          <a:p>
            <a:endParaRPr lang="zh-C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1B422-EFD3-479F-BFDD-D72850B5885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如果您选择</a:t>
            </a:r>
            <a:r>
              <a:rPr lang="en-US" altLang="zh-CN" smtClean="0"/>
              <a:t>RSS</a:t>
            </a:r>
            <a:r>
              <a:rPr lang="zh-CN" altLang="en-US" smtClean="0"/>
              <a:t>或我的课题进行发送，均需要进行相应的发送设置。这是</a:t>
            </a:r>
            <a:r>
              <a:rPr lang="en-US" altLang="zh-CN" smtClean="0"/>
              <a:t>RSS</a:t>
            </a:r>
            <a:r>
              <a:rPr lang="zh-CN" altLang="en-US" smtClean="0"/>
              <a:t>发送设置，这是我的课题发送设置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AB4AC-E436-4FFC-953F-4A641C6A63D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对于已保存完毕的定题通告，您可随时在我的检索与定题通告中进行编辑修改删除等操作。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2CA2F-C777-48EA-BDC2-5DE064455C7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这是一个通过</a:t>
            </a:r>
            <a:r>
              <a:rPr lang="en-US" altLang="zh-CN" smtClean="0"/>
              <a:t>Email</a:t>
            </a:r>
            <a:r>
              <a:rPr lang="zh-CN" altLang="en-US" smtClean="0"/>
              <a:t>发送的定题通告结果实例。根据设置不同，内容和格式会有不同。</a:t>
            </a:r>
            <a:endParaRPr lang="en-US" altLang="zh-CN" smtClean="0"/>
          </a:p>
          <a:p>
            <a:r>
              <a:rPr lang="zh-CN" altLang="en-US" smtClean="0"/>
              <a:t>最前显示执行本次定题通告一共查找到了多少笔最新记录。</a:t>
            </a:r>
            <a:endParaRPr lang="en-US" altLang="zh-CN" smtClean="0"/>
          </a:p>
          <a:p>
            <a:r>
              <a:rPr lang="zh-CN" altLang="en-US" smtClean="0"/>
              <a:t>然后是指向这次检索结果的链接</a:t>
            </a:r>
            <a:endParaRPr lang="en-US" altLang="zh-CN" smtClean="0"/>
          </a:p>
          <a:p>
            <a:r>
              <a:rPr lang="zh-CN" altLang="en-US" smtClean="0"/>
              <a:t>后面依次是每篇题录信息以及全文链接</a:t>
            </a:r>
            <a:endParaRPr lang="en-US" altLang="zh-CN" smtClean="0"/>
          </a:p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636AC-EB3B-4F06-80B6-5C88EDC6100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当您点击安装工具栏，按照提示，在浏览器上安装插件后，您就可以把非</a:t>
            </a:r>
            <a:r>
              <a:rPr lang="en-US" altLang="zh-CN" smtClean="0"/>
              <a:t>Ovid</a:t>
            </a:r>
            <a:r>
              <a:rPr lang="zh-CN" altLang="en-US" smtClean="0"/>
              <a:t>平台的其他信息资源添加到我的课题了。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D49A1-DC4B-4C93-A2BB-846E6D7419A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批注允许您在</a:t>
            </a:r>
            <a:r>
              <a:rPr lang="en-US" altLang="zh-CN" smtClean="0"/>
              <a:t>Ovid</a:t>
            </a:r>
            <a:r>
              <a:rPr lang="zh-CN" altLang="en-US" smtClean="0"/>
              <a:t>平台上直接在线对感兴趣的内容添加自己的评述信息。目前，您在期刊、多媒体、图书浏览页面、检索结果页面、</a:t>
            </a:r>
            <a:r>
              <a:rPr lang="en-US" altLang="zh-CN" smtClean="0"/>
              <a:t>Ovid Full Text</a:t>
            </a:r>
            <a:r>
              <a:rPr lang="zh-CN" altLang="en-US" smtClean="0"/>
              <a:t>页面等都可以发现批注功能键。有需要时，点击功能键</a:t>
            </a:r>
            <a:r>
              <a:rPr lang="en-US" altLang="zh-CN" smtClean="0"/>
              <a:t>,</a:t>
            </a:r>
            <a:r>
              <a:rPr lang="zh-CN" altLang="en-US" smtClean="0"/>
              <a:t>系统弹出批注窗口，输入信息，保存即可。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C13D9B-F414-4A1D-B605-66C99EE71C4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2975" fontAlgn="base">
              <a:spcBef>
                <a:spcPct val="0"/>
              </a:spcBef>
              <a:spcAft>
                <a:spcPct val="0"/>
              </a:spcAft>
            </a:pPr>
            <a:fld id="{0F889F0E-CC67-4F3E-BB04-E0F0CAE2D608}" type="slidenum">
              <a:rPr lang="en-US" altLang="zh-CN" smtClean="0">
                <a:latin typeface="Arial" charset="0"/>
                <a:ea typeface="ＭＳ Ｐゴシック" pitchFamily="34" charset="-128"/>
              </a:rPr>
              <a:pPr defTabSz="942975"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>
                <a:ea typeface="ＭＳ Ｐゴシック" pitchFamily="34" charset="-128"/>
              </a:rPr>
              <a:t>本次教程主要介绍我的工作区的各项功能，如您需要更多详细内容，可以给我们发送电子邮件，或者访问</a:t>
            </a:r>
            <a:r>
              <a:rPr lang="en-US" altLang="zh-CN" smtClean="0">
                <a:ea typeface="ＭＳ Ｐゴシック" pitchFamily="34" charset="-128"/>
              </a:rPr>
              <a:t>Ovid</a:t>
            </a:r>
            <a:r>
              <a:rPr lang="zh-CN" altLang="en-US" smtClean="0">
                <a:ea typeface="ＭＳ Ｐゴシック" pitchFamily="34" charset="-128"/>
              </a:rPr>
              <a:t>帮助资源中心，查看其他帮助信息或教程演示。感谢您对我们的支持！</a:t>
            </a:r>
            <a:endParaRPr lang="zh-CN" altLang="zh-CN" smtClean="0">
              <a:ea typeface="ＭＳ Ｐゴシック" pitchFamily="34" charset="-128"/>
            </a:endParaRPr>
          </a:p>
          <a:p>
            <a:pPr eaLnBrk="1" hangingPunct="1"/>
            <a:endParaRPr lang="zh-CN" altLang="zh-CN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062A8-AFD0-4153-830F-01B8D6AEDCA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5111FAC-D30E-45DC-B314-0952B6ACB2FE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C7CEF60-2701-456E-B28F-5DE76F9C3573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0EA011-53F3-41F7-BF5A-F9A0A2B0F4C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AC5EE-C24E-42D2-8A43-3083341735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02759B0-FB8D-40B5-9843-CCAC1E39F3A5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AD944A7-5564-476F-8C49-B144D779E72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AAAA-7D54-47BA-A74C-A13677688DA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 smtClea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5" name="Picture 11" descr="WKH_LOGO_outlined_R_200x6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32460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wkh_ovidrn_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4951413"/>
            <a:ext cx="41783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WKH_OVID_CH_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456113" y="2417763"/>
            <a:ext cx="44465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ovidmd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12738" y="2317750"/>
            <a:ext cx="3810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wkh_ovidsp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55788" y="3692525"/>
            <a:ext cx="50704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rick &amp;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L080226_103_sml"/>
          <p:cNvPicPr>
            <a:picLocks noChangeAspect="1" noChangeArrowheads="1"/>
          </p:cNvPicPr>
          <p:nvPr userDrawn="1"/>
        </p:nvPicPr>
        <p:blipFill>
          <a:blip r:embed="rId2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835150" y="836613"/>
            <a:ext cx="5180013" cy="2589212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425950" y="3425825"/>
            <a:ext cx="2589213" cy="25908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416425" y="960438"/>
            <a:ext cx="0" cy="2366962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" name="Tijdelijke aanduiding voor datum 6"/>
          <p:cNvSpPr txBox="1">
            <a:spLocks/>
          </p:cNvSpPr>
          <p:nvPr userDrawn="1"/>
        </p:nvSpPr>
        <p:spPr>
          <a:xfrm>
            <a:off x="1979613" y="2565400"/>
            <a:ext cx="2303462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10" name="Picture 16" descr="WKH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2928938"/>
            <a:ext cx="1752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0" y="2564905"/>
            <a:ext cx="2304256" cy="396044"/>
          </a:xfrm>
        </p:spPr>
        <p:txBody>
          <a:bodyPr bIns="0" anchor="ctr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11"/>
          </p:nvPr>
        </p:nvSpPr>
        <p:spPr>
          <a:xfrm>
            <a:off x="4572000" y="2987675"/>
            <a:ext cx="2303463" cy="365125"/>
          </a:xfrm>
        </p:spPr>
        <p:txBody>
          <a:bodyPr lIns="0" tIns="0" rIns="0" bIns="0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Date</a:t>
            </a:r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L080226_103_sml"/>
          <p:cNvPicPr>
            <a:picLocks noChangeAspect="1" noChangeArrowheads="1"/>
          </p:cNvPicPr>
          <p:nvPr userDrawn="1"/>
        </p:nvPicPr>
        <p:blipFill>
          <a:blip r:embed="rId2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 bwMode="auto">
          <a:xfrm>
            <a:off x="1835150" y="836613"/>
            <a:ext cx="2590800" cy="2589212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5" descr="WKHLogo.png"/>
          <p:cNvPicPr>
            <a:picLocks noChangeAspect="1"/>
          </p:cNvPicPr>
          <p:nvPr userDrawn="1"/>
        </p:nvPicPr>
        <p:blipFill>
          <a:blip r:embed="rId3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bIns="0" anchor="ctr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463A-82CD-4ED3-89A5-DDD19AE8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ann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L080226_103_sml"/>
          <p:cNvPicPr>
            <a:picLocks noChangeAspect="1" noChangeArrowheads="1"/>
          </p:cNvPicPr>
          <p:nvPr userDrawn="1"/>
        </p:nvPicPr>
        <p:blipFill>
          <a:blip r:embed="rId2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 bwMode="auto">
          <a:xfrm>
            <a:off x="1835150" y="836613"/>
            <a:ext cx="2590800" cy="2589212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/>
          </a:p>
        </p:txBody>
      </p:sp>
      <p:sp>
        <p:nvSpPr>
          <p:cNvPr id="8" name="Ondertitel 2"/>
          <p:cNvSpPr txBox="1">
            <a:spLocks/>
          </p:cNvSpPr>
          <p:nvPr userDrawn="1"/>
        </p:nvSpPr>
        <p:spPr>
          <a:xfrm>
            <a:off x="2411413" y="873125"/>
            <a:ext cx="4464050" cy="4683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720000" fontAlgn="auto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en-US" sz="2400" smtClean="0">
                <a:ea typeface="+mn-ea"/>
              </a:rPr>
              <a:t>Annex</a:t>
            </a:r>
            <a:endParaRPr lang="nl-NL" sz="2400" dirty="0">
              <a:ea typeface="+mn-ea"/>
            </a:endParaRPr>
          </a:p>
        </p:txBody>
      </p:sp>
      <p:pic>
        <p:nvPicPr>
          <p:cNvPr id="9" name="Picture 11" descr="WKHLogo.png"/>
          <p:cNvPicPr>
            <a:picLocks noChangeAspect="1"/>
          </p:cNvPicPr>
          <p:nvPr userDrawn="1"/>
        </p:nvPicPr>
        <p:blipFill>
          <a:blip r:embed="rId3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4464495" cy="1656185"/>
          </a:xfrm>
        </p:spPr>
        <p:txBody>
          <a:bodyPr bIns="0" anchor="ctr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E2E1-3F46-4CE2-857E-A0101A0C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67544" y="1412776"/>
            <a:ext cx="8208000" cy="4779220"/>
          </a:xfrm>
        </p:spPr>
        <p:txBody>
          <a:bodyPr bIns="0">
            <a:noAutofit/>
          </a:bodyPr>
          <a:lstStyle>
            <a:lvl1pPr marL="0" indent="0" algn="l">
              <a:buSzPct val="90000"/>
              <a:buFontTx/>
              <a:buNone/>
              <a:defRPr sz="1800" b="0" i="1">
                <a:solidFill>
                  <a:srgbClr val="757575"/>
                </a:solidFill>
              </a:defRPr>
            </a:lvl1pPr>
            <a:lvl2pPr>
              <a:buFontTx/>
              <a:buNone/>
              <a:defRPr sz="2000"/>
            </a:lvl2pPr>
            <a:lvl3pPr>
              <a:buFontTx/>
              <a:buNone/>
              <a:defRPr sz="2000"/>
            </a:lvl3pPr>
            <a:lvl4pPr>
              <a:buFontTx/>
              <a:buNone/>
              <a:defRPr sz="2000"/>
            </a:lvl4pPr>
            <a:lvl5pPr>
              <a:buFontTx/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8F60-3878-4B13-8722-7FD4E928C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jdelijke aanduiding voor tekst 2"/>
          <p:cNvSpPr>
            <a:spLocks noGrp="1"/>
          </p:cNvSpPr>
          <p:nvPr>
            <p:ph idx="1"/>
          </p:nvPr>
        </p:nvSpPr>
        <p:spPr>
          <a:xfrm>
            <a:off x="468000" y="1412776"/>
            <a:ext cx="8208000" cy="4815224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182563" indent="-182563">
              <a:spcBef>
                <a:spcPts val="432"/>
              </a:spcBef>
              <a:buFont typeface="Wingdings" pitchFamily="2" charset="2"/>
              <a:buChar char="§"/>
              <a:defRPr/>
            </a:lvl1pPr>
            <a:lvl2pPr marL="358775" indent="-176213">
              <a:spcBef>
                <a:spcPts val="432"/>
              </a:spcBef>
              <a:buFont typeface="Trebuchet MS" pitchFamily="34" charset="0"/>
              <a:buChar char="–"/>
              <a:defRPr sz="1600"/>
            </a:lvl2pPr>
            <a:lvl3pPr marL="541338" indent="-182563">
              <a:spcBef>
                <a:spcPts val="432"/>
              </a:spcBef>
              <a:buFont typeface="Wingdings" pitchFamily="2" charset="2"/>
              <a:buChar char="§"/>
              <a:defRPr sz="1400"/>
            </a:lvl3pPr>
            <a:lvl4pPr marL="717550" indent="-176213">
              <a:spcBef>
                <a:spcPts val="432"/>
              </a:spcBef>
              <a:buFont typeface="Trebuchet MS" pitchFamily="34" charset="0"/>
              <a:buChar char="–"/>
              <a:defRPr sz="1400"/>
            </a:lvl4pPr>
            <a:lvl5pPr marL="900113" indent="-182563">
              <a:spcBef>
                <a:spcPts val="432"/>
              </a:spcBef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67544" y="224644"/>
            <a:ext cx="8208000" cy="504056"/>
          </a:xfrm>
        </p:spPr>
        <p:txBody>
          <a:bodyPr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B327-0008-4E51-848D-C599D5A7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2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000" y="1412776"/>
            <a:ext cx="3996000" cy="4815224"/>
          </a:xfrm>
        </p:spPr>
        <p:txBody>
          <a:bodyPr bIns="0">
            <a:no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412776"/>
            <a:ext cx="3996000" cy="4815224"/>
          </a:xfrm>
        </p:spPr>
        <p:txBody>
          <a:bodyPr bIns="0"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600" b="0"/>
            </a:lvl1pPr>
            <a:lvl2pPr>
              <a:buSzPct val="90000"/>
              <a:buFont typeface="Trebuchet MS" pitchFamily="34" charset="0"/>
              <a:buChar char="–"/>
              <a:defRPr sz="1400"/>
            </a:lvl2pPr>
            <a:lvl3pPr>
              <a:buSzPct val="100000"/>
              <a:buFont typeface="Wingdings" pitchFamily="2" charset="2"/>
              <a:buChar char="§"/>
              <a:defRPr sz="1200"/>
            </a:lvl3pPr>
            <a:lvl4pPr>
              <a:buSzPct val="90000"/>
              <a:buFont typeface="Trebuchet MS" pitchFamily="34" charset="0"/>
              <a:buChar char="–"/>
              <a:defRPr sz="1200"/>
            </a:lvl4pPr>
            <a:lvl5pPr>
              <a:buSzPct val="100000"/>
              <a:buFont typeface="Wingdings" pitchFamily="2" charset="2"/>
              <a:buChar char="§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8000" y="224644"/>
            <a:ext cx="8208000" cy="504056"/>
          </a:xfrm>
        </p:spPr>
        <p:txBody>
          <a:bodyPr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74AF-06C1-4413-9C29-E2CF491C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000" y="1412776"/>
            <a:ext cx="8208000" cy="4815224"/>
          </a:xfrm>
        </p:spPr>
        <p:txBody>
          <a:bodyPr bIns="0"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EE4A-D653-44A1-A9BB-DD3E0DE3F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1412776"/>
            <a:ext cx="8208000" cy="4815224"/>
          </a:xfrm>
        </p:spPr>
        <p:txBody>
          <a:bodyPr bIns="0"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nl-NL" noProof="0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8000" y="224644"/>
            <a:ext cx="8208000" cy="504056"/>
          </a:xfrm>
        </p:spPr>
        <p:txBody>
          <a:bodyPr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544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B66-EBCE-415F-A0DC-7C269E0AE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6443663"/>
            <a:ext cx="9144000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2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467544" y="224644"/>
            <a:ext cx="8208000" cy="504056"/>
          </a:xfrm>
        </p:spPr>
        <p:txBody>
          <a:bodyPr bIns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67088" y="764644"/>
            <a:ext cx="8208912" cy="504056"/>
          </a:xfrm>
        </p:spPr>
        <p:txBody>
          <a:bodyPr/>
          <a:lstStyle>
            <a:lvl1pPr marL="0" indent="0">
              <a:buNone/>
              <a:defRPr sz="2400" i="1">
                <a:latin typeface="+mn-lt"/>
              </a:defRPr>
            </a:lvl1pPr>
            <a:lvl2pPr marL="0" indent="0">
              <a:buNone/>
              <a:defRPr sz="2400" i="1">
                <a:latin typeface="+mn-lt"/>
              </a:defRPr>
            </a:lvl2pPr>
            <a:lvl3pPr marL="0" indent="0">
              <a:buNone/>
              <a:defRPr sz="2400" i="1">
                <a:latin typeface="+mn-lt"/>
              </a:defRPr>
            </a:lvl3pPr>
            <a:lvl4pPr marL="0" indent="0">
              <a:buNone/>
              <a:defRPr sz="2400" i="1">
                <a:latin typeface="+mn-lt"/>
              </a:defRPr>
            </a:lvl4pPr>
            <a:lvl5pPr marL="0" indent="0">
              <a:buNone/>
              <a:defRPr sz="2400" i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SmartArt 15"/>
          <p:cNvSpPr>
            <a:spLocks noGrp="1"/>
          </p:cNvSpPr>
          <p:nvPr>
            <p:ph type="dgm" sz="quarter" idx="18"/>
          </p:nvPr>
        </p:nvSpPr>
        <p:spPr>
          <a:xfrm>
            <a:off x="467544" y="1412776"/>
            <a:ext cx="8208912" cy="4895949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SmartArt graphic</a:t>
            </a:r>
            <a:endParaRPr lang="nl-NL" noProof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5857-F72A-4FD3-9202-32B55FD2F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rick &amp;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L080226_103_sml"/>
          <p:cNvPicPr>
            <a:picLocks noChangeAspect="1" noChangeArrowheads="1"/>
          </p:cNvPicPr>
          <p:nvPr userDrawn="1"/>
        </p:nvPicPr>
        <p:blipFill>
          <a:blip r:embed="rId2"/>
          <a:srcRect l="8490" t="24579" r="6244" b="10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835150" y="836613"/>
            <a:ext cx="5180013" cy="2589212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425950" y="3425825"/>
            <a:ext cx="2589213" cy="25908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416425" y="960438"/>
            <a:ext cx="0" cy="2366962"/>
          </a:xfrm>
          <a:prstGeom prst="line">
            <a:avLst/>
          </a:prstGeom>
          <a:noFill/>
          <a:ln w="12700">
            <a:solidFill>
              <a:schemeClr val="accent1">
                <a:alpha val="5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9" name="Picture 13" descr="WKH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2928938"/>
            <a:ext cx="1752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2304256" cy="1512167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3501008"/>
            <a:ext cx="2304256" cy="2376264"/>
          </a:xfrm>
        </p:spPr>
        <p:txBody>
          <a:bodyPr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0" y="2564905"/>
            <a:ext cx="2304256" cy="396044"/>
          </a:xfrm>
        </p:spPr>
        <p:txBody>
          <a:bodyPr bIns="0" anchor="ctr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2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1"/>
          </p:nvPr>
        </p:nvSpPr>
        <p:spPr>
          <a:xfrm>
            <a:off x="4572000" y="2987675"/>
            <a:ext cx="2303463" cy="365125"/>
          </a:xfrm>
        </p:spPr>
        <p:txBody>
          <a:bodyPr lIns="0" tIns="0" rIns="0" bIns="0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Date</a:t>
            </a:r>
            <a:endParaRPr lang="en-GB" dirty="0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 userDrawn="1"/>
        </p:nvCxnSpPr>
        <p:spPr>
          <a:xfrm>
            <a:off x="338138" y="95885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2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WKHLogo.png"/>
          <p:cNvPicPr>
            <a:picLocks noChangeAspect="1"/>
          </p:cNvPicPr>
          <p:nvPr userDrawn="1"/>
        </p:nvPicPr>
        <p:blipFill>
          <a:blip r:embed="rId2"/>
          <a:srcRect t="2" r="-13893" b="-9946"/>
          <a:stretch>
            <a:fillRect/>
          </a:stretch>
        </p:blipFill>
        <p:spPr bwMode="auto">
          <a:xfrm>
            <a:off x="449263" y="6464300"/>
            <a:ext cx="1752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10" descr="WKH_OSP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172200"/>
            <a:ext cx="205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eople_ppt_c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ertical bri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 smtClea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191000" y="6324600"/>
            <a:ext cx="4876800" cy="609600"/>
          </a:xfrm>
          <a:noFill/>
          <a:ln>
            <a:noFill/>
          </a:ln>
        </p:spPr>
        <p:txBody>
          <a:bodyPr/>
          <a:lstStyle>
            <a:lvl1pPr marL="406400" indent="0">
              <a:spcBef>
                <a:spcPct val="20000"/>
              </a:spcBef>
              <a:defRPr sz="2000" i="1">
                <a:solidFill>
                  <a:srgbClr val="0768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4E132640-E1C9-446D-A778-355FBD60D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Picture 13" descr="people_ppt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ertical br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 smtClea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115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Questions?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1C488111-73DE-4C23-B70E-DF7CF7883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136C294D-B588-4C09-B8E4-B0DDB1596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L080226_103_sml"/>
          <p:cNvPicPr>
            <a:picLocks noChangeAspect="1" noChangeArrowheads="1"/>
          </p:cNvPicPr>
          <p:nvPr/>
        </p:nvPicPr>
        <p:blipFill>
          <a:blip r:embed="rId2"/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15F6-5532-44EC-B50A-BC5F60F63E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000" y="6445250"/>
            <a:ext cx="330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 Investor Seminar, 28 October 2013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47688"/>
            <a:ext cx="7953375" cy="5191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F76A-4A2A-4F1E-9B6B-24C196AC85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eople_ppt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60C9-F7CD-457F-AFB6-0509BCEE2A41}" type="datetimeFigureOut">
              <a:rPr lang="en-US" altLang="zh-CN"/>
              <a:pPr>
                <a:defRPr/>
              </a:pPr>
              <a:t>11/25/2015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35F-DF1E-414A-942E-9C1225176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29" name="Picture 11" descr="WKH_LOGO_outlined_R_200x63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4889FCC-FC06-47B8-B03F-1C385E99D5AD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4" r:id="rId3"/>
    <p:sldLayoutId id="2147483853" r:id="rId4"/>
    <p:sldLayoutId id="2147483854" r:id="rId5"/>
    <p:sldLayoutId id="2147483845" r:id="rId6"/>
    <p:sldLayoutId id="2147483855" r:id="rId7"/>
    <p:sldLayoutId id="2147483856" r:id="rId8"/>
    <p:sldLayoutId id="2147483857" r:id="rId9"/>
    <p:sldLayoutId id="2147483846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07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/>
              <a:t>Heading</a:t>
            </a:r>
          </a:p>
        </p:txBody>
      </p:sp>
      <p:sp>
        <p:nvSpPr>
          <p:cNvPr id="1229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68313" y="1233488"/>
            <a:ext cx="82073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nl-NL" altLang="zh-CN" smtClean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>
          <a:xfrm>
            <a:off x="6767513" y="6526213"/>
            <a:ext cx="140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Date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2843213" y="6526213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99438" y="6526213"/>
            <a:ext cx="54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5CC3B17-53DF-4B5E-B86C-0295908D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ransition spd="slow">
    <p:pull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9pPr>
    </p:titleStyle>
    <p:bodyStyle>
      <a:lvl1pPr marL="182563" indent="-182563" algn="l" defTabSz="719138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rebuchet MS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5605" name="Picture 11" descr="WKH_LOGO_outlined_R_200x6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80274C-C1C2-476F-B4F0-61E814DD5ED4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47" r:id="rId3"/>
    <p:sldLayoutId id="2147483872" r:id="rId4"/>
    <p:sldLayoutId id="2147483873" r:id="rId5"/>
    <p:sldLayoutId id="2147483848" r:id="rId6"/>
    <p:sldLayoutId id="2147483849" r:id="rId7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33797" name="Picture 11" descr="WKH_LOGO_outlined_R_200x6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6383338"/>
            <a:ext cx="3444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6C82CB-5F3F-485D-8BEB-F494A4B1773D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50" r:id="rId6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olterskluwer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Journal/3294.jsp?top=2&amp;mid=3&amp;bottom=7&amp;subsection=12" TargetMode="Externa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ovid.com/site/catalog/Journal/3293.jsp?top=2&amp;mid=3&amp;bottom=7&amp;subsection=12" TargetMode="External"/><Relationship Id="rId5" Type="http://schemas.openxmlformats.org/officeDocument/2006/relationships/hyperlink" Target="http://www.ovid.com/site/catalog/Journal/3296.jsp?top=2&amp;mid=3&amp;bottom=7&amp;subsection=12" TargetMode="External"/><Relationship Id="rId4" Type="http://schemas.openxmlformats.org/officeDocument/2006/relationships/hyperlink" Target="http://www.ovid.com/site/catalog/Journal/3295.jsp?top=2&amp;mid=3&amp;bottom=7&amp;subsection=12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vid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hyperlink" Target="http://access.ovid.com/training/language/chinese/" TargetMode="External"/><Relationship Id="rId4" Type="http://schemas.openxmlformats.org/officeDocument/2006/relationships/hyperlink" Target="http://resourcenter.ovid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Ovideval_Chines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ctrTitle"/>
          </p:nvPr>
        </p:nvSpPr>
        <p:spPr>
          <a:xfrm>
            <a:off x="4572000" y="981075"/>
            <a:ext cx="2303463" cy="1511300"/>
          </a:xfrm>
        </p:spPr>
        <p:txBody>
          <a:bodyPr/>
          <a:lstStyle/>
          <a:p>
            <a:r>
              <a:rPr lang="en-US" altLang="zh-CN" b="1" smtClean="0">
                <a:ea typeface="黑体" pitchFamily="2" charset="-122"/>
              </a:rPr>
              <a:t>Ovid</a:t>
            </a:r>
            <a:r>
              <a:rPr lang="zh-CN" altLang="en-US" b="1" smtClean="0">
                <a:ea typeface="黑体" pitchFamily="2" charset="-122"/>
              </a:rPr>
              <a:t>平台</a:t>
            </a:r>
            <a:r>
              <a:rPr lang="en-US" altLang="zh-CN" b="1" smtClean="0">
                <a:ea typeface="黑体" pitchFamily="2" charset="-122"/>
              </a:rPr>
              <a:t/>
            </a:r>
            <a:br>
              <a:rPr lang="en-US" altLang="zh-CN" b="1" smtClean="0">
                <a:ea typeface="黑体" pitchFamily="2" charset="-122"/>
              </a:rPr>
            </a:br>
            <a:r>
              <a:rPr lang="zh-CN" altLang="en-US" b="1" smtClean="0">
                <a:ea typeface="黑体" pitchFamily="2" charset="-122"/>
              </a:rPr>
              <a:t>农业库使用指南</a:t>
            </a:r>
          </a:p>
        </p:txBody>
      </p:sp>
      <p:sp>
        <p:nvSpPr>
          <p:cNvPr id="41986" name="Subtitle 9"/>
          <p:cNvSpPr>
            <a:spLocks noGrp="1"/>
          </p:cNvSpPr>
          <p:nvPr>
            <p:ph type="subTitle" idx="1"/>
          </p:nvPr>
        </p:nvSpPr>
        <p:spPr>
          <a:xfrm>
            <a:off x="4572000" y="3500438"/>
            <a:ext cx="2303463" cy="2376487"/>
          </a:xfrm>
        </p:spPr>
        <p:txBody>
          <a:bodyPr/>
          <a:lstStyle/>
          <a:p>
            <a:r>
              <a:rPr lang="zh-CN" altLang="en-US" sz="2000" smtClean="0">
                <a:latin typeface="黑体" pitchFamily="2" charset="-122"/>
                <a:ea typeface="黑体" pitchFamily="2" charset="-122"/>
                <a:cs typeface="Traditional Arabic"/>
              </a:rPr>
              <a:t>青岛农业大学</a:t>
            </a:r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  <a:p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  <a:p>
            <a:r>
              <a:rPr lang="zh-CN" altLang="en-US" sz="2000" smtClean="0">
                <a:latin typeface="黑体" pitchFamily="2" charset="-122"/>
                <a:ea typeface="黑体" pitchFamily="2" charset="-122"/>
                <a:cs typeface="Traditional Arabic"/>
              </a:rPr>
              <a:t>李宁</a:t>
            </a:r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  <a:p>
            <a:r>
              <a:rPr lang="zh-CN" altLang="en-US" sz="2000" smtClean="0">
                <a:latin typeface="黑体" pitchFamily="2" charset="-122"/>
                <a:ea typeface="黑体" pitchFamily="2" charset="-122"/>
                <a:cs typeface="Traditional Arabic"/>
              </a:rPr>
              <a:t>销售工程师</a:t>
            </a:r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  <a:p>
            <a:r>
              <a:rPr lang="zh-CN" altLang="en-US" sz="2000" smtClean="0">
                <a:latin typeface="黑体" pitchFamily="2" charset="-122"/>
                <a:ea typeface="黑体" pitchFamily="2" charset="-122"/>
                <a:cs typeface="Traditional Arabic"/>
              </a:rPr>
              <a:t>培训经理</a:t>
            </a:r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  <a:p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  <a:p>
            <a:endParaRPr lang="en-US" altLang="zh-CN" sz="2000" smtClean="0">
              <a:latin typeface="黑体" pitchFamily="2" charset="-122"/>
              <a:ea typeface="黑体" pitchFamily="2" charset="-122"/>
              <a:cs typeface="Traditional Arabic"/>
            </a:endParaRPr>
          </a:p>
        </p:txBody>
      </p:sp>
      <p:sp>
        <p:nvSpPr>
          <p:cNvPr id="4198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72000" y="2565400"/>
            <a:ext cx="2303463" cy="395288"/>
          </a:xfrm>
        </p:spPr>
        <p:txBody>
          <a:bodyPr/>
          <a:lstStyle/>
          <a:p>
            <a:r>
              <a:rPr lang="en-US" altLang="zh-CN" sz="1600" smtClean="0">
                <a:ea typeface="宋体" charset="-122"/>
              </a:rPr>
              <a:t>AGRIS</a:t>
            </a:r>
            <a:r>
              <a:rPr lang="zh-CN" altLang="en-US" sz="1600" smtClean="0">
                <a:ea typeface="宋体" charset="-122"/>
              </a:rPr>
              <a:t>、</a:t>
            </a:r>
            <a:r>
              <a:rPr lang="en-US" altLang="zh-CN" sz="1600" smtClean="0">
                <a:ea typeface="宋体" charset="-122"/>
              </a:rPr>
              <a:t>AGRICOLA</a:t>
            </a:r>
            <a:r>
              <a:rPr lang="zh-CN" altLang="en-US" sz="1600" smtClean="0">
                <a:ea typeface="宋体" charset="-122"/>
              </a:rPr>
              <a:t>、</a:t>
            </a:r>
            <a:r>
              <a:rPr lang="en-US" altLang="zh-CN" sz="1600" smtClean="0">
                <a:ea typeface="宋体" charset="-122"/>
              </a:rPr>
              <a:t>CABI</a:t>
            </a:r>
            <a:endParaRPr lang="zh-CN" altLang="en-US" sz="1600" smtClean="0">
              <a:ea typeface="宋体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386" y="1071894"/>
            <a:ext cx="7772400" cy="1470025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登录方式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1092200" y="2633663"/>
            <a:ext cx="7110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u="sng">
                <a:hlinkClick r:id="rId2"/>
              </a:rPr>
              <a:t>http://ovidsp.ovid.com/autologin.</a:t>
            </a:r>
            <a:r>
              <a:rPr lang="en-US" altLang="zh-CN" sz="3200" u="sng"/>
              <a:t>cgi</a:t>
            </a:r>
            <a:endParaRPr lang="zh-CN" altLang="en-US" sz="3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306388"/>
            <a:ext cx="8850313" cy="58150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56322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5F11E3F-3BF2-4CDF-B4E9-0292A5D28486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6" name="Rounded Rectangle 2"/>
          <p:cNvSpPr/>
          <p:nvPr/>
        </p:nvSpPr>
        <p:spPr>
          <a:xfrm>
            <a:off x="1692275" y="4762500"/>
            <a:ext cx="1092200" cy="382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ounded Rectangle 2"/>
          <p:cNvSpPr/>
          <p:nvPr/>
        </p:nvSpPr>
        <p:spPr>
          <a:xfrm>
            <a:off x="3073400" y="5095875"/>
            <a:ext cx="1092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5310188" y="2052638"/>
            <a:ext cx="2971800" cy="2971800"/>
          </a:xfrm>
          <a:prstGeom prst="ellipse">
            <a:avLst/>
          </a:prstGeom>
          <a:noFill/>
          <a:ln w="38100" cmpd="sng">
            <a:solidFill>
              <a:srgbClr val="DD693B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949325" y="2052638"/>
            <a:ext cx="2971800" cy="2971800"/>
          </a:xfrm>
          <a:prstGeom prst="ellipse">
            <a:avLst/>
          </a:prstGeom>
          <a:noFill/>
          <a:ln w="38100" cmpd="sng">
            <a:solidFill>
              <a:srgbClr val="6ECC4C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71012" name="Text Box 9"/>
          <p:cNvSpPr txBox="1">
            <a:spLocks noChangeArrowheads="1"/>
          </p:cNvSpPr>
          <p:nvPr/>
        </p:nvSpPr>
        <p:spPr bwMode="auto">
          <a:xfrm>
            <a:off x="1454150" y="3335338"/>
            <a:ext cx="164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界定需求</a:t>
            </a:r>
          </a:p>
        </p:txBody>
      </p:sp>
      <p:grpSp>
        <p:nvGrpSpPr>
          <p:cNvPr id="171013" name="Group 15"/>
          <p:cNvGrpSpPr>
            <a:grpSpLocks/>
          </p:cNvGrpSpPr>
          <p:nvPr/>
        </p:nvGrpSpPr>
        <p:grpSpPr bwMode="auto">
          <a:xfrm>
            <a:off x="1374775" y="1663700"/>
            <a:ext cx="1185863" cy="1168400"/>
            <a:chOff x="0" y="0"/>
            <a:chExt cx="1042" cy="1019"/>
          </a:xfrm>
        </p:grpSpPr>
        <p:grpSp>
          <p:nvGrpSpPr>
            <p:cNvPr id="171014" name="Group 1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171015" name="Picture 1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16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ECC4C"/>
                  </a:gs>
                  <a:gs pos="50000">
                    <a:srgbClr val="335E23"/>
                  </a:gs>
                  <a:gs pos="100000">
                    <a:srgbClr val="6ECC4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1017" name="Picture 1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1018" name="Text Box 9"/>
          <p:cNvSpPr txBox="1">
            <a:spLocks noChangeArrowheads="1"/>
          </p:cNvSpPr>
          <p:nvPr/>
        </p:nvSpPr>
        <p:spPr bwMode="auto">
          <a:xfrm>
            <a:off x="6354763" y="3303588"/>
            <a:ext cx="164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进行检索</a:t>
            </a:r>
          </a:p>
        </p:txBody>
      </p:sp>
      <p:grpSp>
        <p:nvGrpSpPr>
          <p:cNvPr id="171019" name="Group 45"/>
          <p:cNvGrpSpPr>
            <a:grpSpLocks/>
          </p:cNvGrpSpPr>
          <p:nvPr/>
        </p:nvGrpSpPr>
        <p:grpSpPr bwMode="auto">
          <a:xfrm>
            <a:off x="6888163" y="1693863"/>
            <a:ext cx="1219200" cy="1141412"/>
            <a:chOff x="0" y="0"/>
            <a:chExt cx="1042" cy="1019"/>
          </a:xfrm>
        </p:grpSpPr>
        <p:grpSp>
          <p:nvGrpSpPr>
            <p:cNvPr id="171020" name="Group 4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171021" name="Picture 4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22" name="Oval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DD693B"/>
                  </a:gs>
                  <a:gs pos="50000">
                    <a:srgbClr val="783920"/>
                  </a:gs>
                  <a:gs pos="100000">
                    <a:srgbClr val="DD693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1023" name="Picture 4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1024" name="Text Box 50"/>
          <p:cNvSpPr txBox="1">
            <a:spLocks noChangeArrowheads="1"/>
          </p:cNvSpPr>
          <p:nvPr/>
        </p:nvSpPr>
        <p:spPr bwMode="auto">
          <a:xfrm>
            <a:off x="7059613" y="1816100"/>
            <a:ext cx="106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选择合适的文献源</a:t>
            </a:r>
          </a:p>
        </p:txBody>
      </p:sp>
      <p:grpSp>
        <p:nvGrpSpPr>
          <p:cNvPr id="171025" name="Group 15"/>
          <p:cNvGrpSpPr>
            <a:grpSpLocks/>
          </p:cNvGrpSpPr>
          <p:nvPr/>
        </p:nvGrpSpPr>
        <p:grpSpPr bwMode="auto">
          <a:xfrm>
            <a:off x="1158875" y="4416425"/>
            <a:ext cx="1216025" cy="1052513"/>
            <a:chOff x="0" y="0"/>
            <a:chExt cx="1042" cy="1019"/>
          </a:xfrm>
        </p:grpSpPr>
        <p:grpSp>
          <p:nvGrpSpPr>
            <p:cNvPr id="171026" name="Group 1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171027" name="Picture 1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28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ECC4C"/>
                  </a:gs>
                  <a:gs pos="50000">
                    <a:srgbClr val="3E722B"/>
                  </a:gs>
                  <a:gs pos="100000">
                    <a:srgbClr val="6ECC4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1029" name="Picture 1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1030" name="Group 15"/>
          <p:cNvGrpSpPr>
            <a:grpSpLocks/>
          </p:cNvGrpSpPr>
          <p:nvPr/>
        </p:nvGrpSpPr>
        <p:grpSpPr bwMode="auto">
          <a:xfrm>
            <a:off x="228600" y="3076575"/>
            <a:ext cx="1241425" cy="1135063"/>
            <a:chOff x="0" y="0"/>
            <a:chExt cx="1042" cy="1019"/>
          </a:xfrm>
        </p:grpSpPr>
        <p:grpSp>
          <p:nvGrpSpPr>
            <p:cNvPr id="171031" name="Group 1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171032" name="Picture 1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33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ECC4C"/>
                  </a:gs>
                  <a:gs pos="50000">
                    <a:srgbClr val="3E722B"/>
                  </a:gs>
                  <a:gs pos="100000">
                    <a:srgbClr val="6ECC4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1034" name="Picture 1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1035" name="Group 45"/>
          <p:cNvGrpSpPr>
            <a:grpSpLocks/>
          </p:cNvGrpSpPr>
          <p:nvPr/>
        </p:nvGrpSpPr>
        <p:grpSpPr bwMode="auto">
          <a:xfrm>
            <a:off x="6689725" y="4349750"/>
            <a:ext cx="1233488" cy="1106488"/>
            <a:chOff x="0" y="0"/>
            <a:chExt cx="1042" cy="1019"/>
          </a:xfrm>
        </p:grpSpPr>
        <p:grpSp>
          <p:nvGrpSpPr>
            <p:cNvPr id="171036" name="Group 4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171037" name="Picture 4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38" name="Oval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DD693B"/>
                  </a:gs>
                  <a:gs pos="50000">
                    <a:srgbClr val="783920"/>
                  </a:gs>
                  <a:gs pos="100000">
                    <a:srgbClr val="DD693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1039" name="Picture 4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1040" name="Text Box 50"/>
          <p:cNvSpPr txBox="1">
            <a:spLocks noChangeArrowheads="1"/>
          </p:cNvSpPr>
          <p:nvPr/>
        </p:nvSpPr>
        <p:spPr bwMode="auto">
          <a:xfrm>
            <a:off x="6854825" y="4360863"/>
            <a:ext cx="1060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构建、优化检索式</a:t>
            </a:r>
          </a:p>
        </p:txBody>
      </p:sp>
      <p:grpSp>
        <p:nvGrpSpPr>
          <p:cNvPr id="171041" name="Group 45"/>
          <p:cNvGrpSpPr>
            <a:grpSpLocks/>
          </p:cNvGrpSpPr>
          <p:nvPr/>
        </p:nvGrpSpPr>
        <p:grpSpPr bwMode="auto">
          <a:xfrm>
            <a:off x="7735888" y="3065463"/>
            <a:ext cx="1163637" cy="1130300"/>
            <a:chOff x="0" y="0"/>
            <a:chExt cx="1042" cy="1019"/>
          </a:xfrm>
        </p:grpSpPr>
        <p:grpSp>
          <p:nvGrpSpPr>
            <p:cNvPr id="171042" name="Group 46"/>
            <p:cNvGrpSpPr>
              <a:grpSpLocks/>
            </p:cNvGrpSpPr>
            <p:nvPr/>
          </p:nvGrpSpPr>
          <p:grpSpPr bwMode="auto">
            <a:xfrm>
              <a:off x="0" y="0"/>
              <a:ext cx="1042" cy="1019"/>
              <a:chOff x="0" y="0"/>
              <a:chExt cx="1042" cy="1019"/>
            </a:xfrm>
          </p:grpSpPr>
          <p:pic>
            <p:nvPicPr>
              <p:cNvPr id="171043" name="Picture 47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044" name="Oval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DD693B"/>
                  </a:gs>
                  <a:gs pos="50000">
                    <a:srgbClr val="783920"/>
                  </a:gs>
                  <a:gs pos="100000">
                    <a:srgbClr val="DD693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1045" name="Picture 4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1046" name="Text Box 50"/>
          <p:cNvSpPr txBox="1">
            <a:spLocks noChangeArrowheads="1"/>
          </p:cNvSpPr>
          <p:nvPr/>
        </p:nvSpPr>
        <p:spPr bwMode="auto">
          <a:xfrm>
            <a:off x="7794625" y="3275013"/>
            <a:ext cx="10604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确定检索词</a:t>
            </a:r>
          </a:p>
        </p:txBody>
      </p:sp>
      <p:sp>
        <p:nvSpPr>
          <p:cNvPr id="42023" name="AutoShape 44"/>
          <p:cNvSpPr>
            <a:spLocks/>
          </p:cNvSpPr>
          <p:nvPr/>
        </p:nvSpPr>
        <p:spPr bwMode="auto">
          <a:xfrm>
            <a:off x="3921125" y="2128838"/>
            <a:ext cx="1371600" cy="1162050"/>
          </a:xfrm>
          <a:custGeom>
            <a:avLst/>
            <a:gdLst>
              <a:gd name="T0" fmla="*/ 18112 w 21600"/>
              <a:gd name="T1" fmla="*/ 7246 h 21600"/>
              <a:gd name="T2" fmla="*/ 10800 w 21600"/>
              <a:gd name="T3" fmla="*/ 2670 h 21600"/>
              <a:gd name="T4" fmla="*/ 2693 w 21600"/>
              <a:gd name="T5" fmla="*/ 10185 h 21600"/>
              <a:gd name="T6" fmla="*/ 30 w 21600"/>
              <a:gd name="T7" fmla="*/ 9983 h 21600"/>
              <a:gd name="T8" fmla="*/ 10800 w 21600"/>
              <a:gd name="T9" fmla="*/ 0 h 21600"/>
              <a:gd name="T10" fmla="*/ 20513 w 21600"/>
              <a:gd name="T11" fmla="*/ 6079 h 21600"/>
              <a:gd name="T12" fmla="*/ 22942 w 21600"/>
              <a:gd name="T13" fmla="*/ 4899 h 21600"/>
              <a:gd name="T14" fmla="*/ 21076 w 21600"/>
              <a:gd name="T15" fmla="*/ 10291 h 21600"/>
              <a:gd name="T16" fmla="*/ 15683 w 21600"/>
              <a:gd name="T17" fmla="*/ 8426 h 21600"/>
              <a:gd name="T18" fmla="*/ 18112 w 21600"/>
              <a:gd name="T19" fmla="*/ 72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21600"/>
              <a:gd name="T31" fmla="*/ 3163 h 21600"/>
              <a:gd name="T32" fmla="*/ 18437 w 21600"/>
              <a:gd name="T33" fmla="*/ 1843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B1E39E">
                  <a:alpha val="79999"/>
                </a:srgbClr>
              </a:gs>
              <a:gs pos="100000">
                <a:srgbClr val="6ECC4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1048" name="Group 45"/>
          <p:cNvGrpSpPr>
            <a:grpSpLocks/>
          </p:cNvGrpSpPr>
          <p:nvPr/>
        </p:nvGrpSpPr>
        <p:grpSpPr bwMode="auto">
          <a:xfrm>
            <a:off x="4654550" y="2835275"/>
            <a:ext cx="1676400" cy="1403350"/>
            <a:chOff x="0" y="0"/>
            <a:chExt cx="1486" cy="884"/>
          </a:xfrm>
        </p:grpSpPr>
        <p:sp>
          <p:nvSpPr>
            <p:cNvPr id="42025" name="AutoShape 46"/>
            <p:cNvSpPr>
              <a:spLocks noChangeArrowheads="1"/>
            </p:cNvSpPr>
            <p:nvPr/>
          </p:nvSpPr>
          <p:spPr bwMode="auto">
            <a:xfrm>
              <a:off x="0" y="0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rgbClr val="F1C1AE"/>
                </a:gs>
                <a:gs pos="100000">
                  <a:srgbClr val="DD693B"/>
                </a:gs>
              </a:gsLst>
              <a:lin ang="2700000" scaled="1"/>
            </a:gradFill>
            <a:ln w="25400" cmpd="sng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42026" name="AutoShape 47"/>
            <p:cNvSpPr>
              <a:spLocks noChangeArrowheads="1"/>
            </p:cNvSpPr>
            <p:nvPr/>
          </p:nvSpPr>
          <p:spPr bwMode="auto">
            <a:xfrm>
              <a:off x="49" y="35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rgbClr val="9A4929"/>
                </a:gs>
                <a:gs pos="100000">
                  <a:srgbClr val="DD693B"/>
                </a:gs>
              </a:gsLst>
              <a:lin ang="2700000" scaled="1"/>
            </a:gradFill>
            <a:ln w="12700" cmpd="sng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171051" name="Group 48"/>
          <p:cNvGrpSpPr>
            <a:grpSpLocks/>
          </p:cNvGrpSpPr>
          <p:nvPr/>
        </p:nvGrpSpPr>
        <p:grpSpPr bwMode="auto">
          <a:xfrm flipH="1">
            <a:off x="2930525" y="2852738"/>
            <a:ext cx="1676400" cy="1403350"/>
            <a:chOff x="0" y="0"/>
            <a:chExt cx="1486" cy="884"/>
          </a:xfrm>
        </p:grpSpPr>
        <p:sp>
          <p:nvSpPr>
            <p:cNvPr id="42028" name="AutoShape 49"/>
            <p:cNvSpPr>
              <a:spLocks noChangeArrowheads="1"/>
            </p:cNvSpPr>
            <p:nvPr/>
          </p:nvSpPr>
          <p:spPr bwMode="auto">
            <a:xfrm>
              <a:off x="0" y="0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rgbClr val="6ECC4C"/>
                </a:gs>
                <a:gs pos="100000">
                  <a:srgbClr val="B5E5A4"/>
                </a:gs>
              </a:gsLst>
              <a:lin ang="18900000" scaled="1"/>
            </a:gradFill>
            <a:ln w="25400" cmpd="sng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42029" name="AutoShape 50"/>
            <p:cNvSpPr>
              <a:spLocks noChangeArrowheads="1"/>
            </p:cNvSpPr>
            <p:nvPr/>
          </p:nvSpPr>
          <p:spPr bwMode="auto">
            <a:xfrm>
              <a:off x="49" y="35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rgbClr val="6ECC4C"/>
                </a:gs>
                <a:gs pos="100000">
                  <a:srgbClr val="498833"/>
                </a:gs>
              </a:gsLst>
              <a:lin ang="18900000" scaled="1"/>
            </a:gradFill>
            <a:ln w="12700" cmpd="sng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42030" name="Text Box 8"/>
          <p:cNvSpPr txBox="1">
            <a:spLocks noChangeArrowheads="1"/>
          </p:cNvSpPr>
          <p:nvPr/>
        </p:nvSpPr>
        <p:spPr bwMode="auto">
          <a:xfrm>
            <a:off x="3513138" y="3051175"/>
            <a:ext cx="11096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endParaRPr lang="en-US" altLang="zh-CN" sz="2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思路</a:t>
            </a:r>
            <a:endParaRPr lang="en-US" sz="2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031" name="Text Box 8"/>
          <p:cNvSpPr txBox="1">
            <a:spLocks noChangeArrowheads="1"/>
          </p:cNvSpPr>
          <p:nvPr/>
        </p:nvSpPr>
        <p:spPr bwMode="auto">
          <a:xfrm>
            <a:off x="4781550" y="3054350"/>
            <a:ext cx="10556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调研</a:t>
            </a:r>
            <a:endParaRPr lang="en-US" altLang="zh-CN" sz="2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计划</a:t>
            </a:r>
            <a:endParaRPr lang="en-US" sz="2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032" name="Text Box 30"/>
          <p:cNvSpPr txBox="1">
            <a:spLocks noChangeArrowheads="1"/>
          </p:cNvSpPr>
          <p:nvPr/>
        </p:nvSpPr>
        <p:spPr bwMode="auto">
          <a:xfrm>
            <a:off x="3692525" y="1747838"/>
            <a:ext cx="182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latin typeface="黑体" pitchFamily="2" charset="-122"/>
                <a:ea typeface="黑体" pitchFamily="2" charset="-122"/>
              </a:rPr>
              <a:t>转化和制定</a:t>
            </a:r>
          </a:p>
        </p:txBody>
      </p:sp>
      <p:sp>
        <p:nvSpPr>
          <p:cNvPr id="42033" name="Text Box 30"/>
          <p:cNvSpPr txBox="1">
            <a:spLocks noChangeArrowheads="1"/>
          </p:cNvSpPr>
          <p:nvPr/>
        </p:nvSpPr>
        <p:spPr bwMode="auto">
          <a:xfrm>
            <a:off x="3692525" y="4978400"/>
            <a:ext cx="182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latin typeface="黑体" pitchFamily="2" charset="-122"/>
                <a:ea typeface="黑体" pitchFamily="2" charset="-122"/>
              </a:rPr>
              <a:t>评价和调整</a:t>
            </a:r>
          </a:p>
        </p:txBody>
      </p:sp>
      <p:sp>
        <p:nvSpPr>
          <p:cNvPr id="42034" name="AutoShape 55"/>
          <p:cNvSpPr>
            <a:spLocks/>
          </p:cNvSpPr>
          <p:nvPr/>
        </p:nvSpPr>
        <p:spPr bwMode="auto">
          <a:xfrm flipH="1" flipV="1">
            <a:off x="3921125" y="3786188"/>
            <a:ext cx="1371600" cy="1162050"/>
          </a:xfrm>
          <a:custGeom>
            <a:avLst/>
            <a:gdLst>
              <a:gd name="T0" fmla="*/ 18112 w 21600"/>
              <a:gd name="T1" fmla="*/ 7246 h 21600"/>
              <a:gd name="T2" fmla="*/ 10800 w 21600"/>
              <a:gd name="T3" fmla="*/ 2670 h 21600"/>
              <a:gd name="T4" fmla="*/ 2760 w 21600"/>
              <a:gd name="T5" fmla="*/ 9591 h 21600"/>
              <a:gd name="T6" fmla="*/ 119 w 21600"/>
              <a:gd name="T7" fmla="*/ 9195 h 21600"/>
              <a:gd name="T8" fmla="*/ 10800 w 21600"/>
              <a:gd name="T9" fmla="*/ 0 h 21600"/>
              <a:gd name="T10" fmla="*/ 20513 w 21600"/>
              <a:gd name="T11" fmla="*/ 6079 h 21600"/>
              <a:gd name="T12" fmla="*/ 22942 w 21600"/>
              <a:gd name="T13" fmla="*/ 4899 h 21600"/>
              <a:gd name="T14" fmla="*/ 21076 w 21600"/>
              <a:gd name="T15" fmla="*/ 10291 h 21600"/>
              <a:gd name="T16" fmla="*/ 15683 w 21600"/>
              <a:gd name="T17" fmla="*/ 8426 h 21600"/>
              <a:gd name="T18" fmla="*/ 18112 w 21600"/>
              <a:gd name="T19" fmla="*/ 72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21600"/>
              <a:gd name="T31" fmla="*/ 3163 h 21600"/>
              <a:gd name="T32" fmla="*/ 18437 w 21600"/>
              <a:gd name="T33" fmla="*/ 1843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69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E9A082">
                  <a:alpha val="79999"/>
                </a:srgbClr>
              </a:gs>
              <a:gs pos="100000">
                <a:srgbClr val="DD693B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1059" name="Text Box 30"/>
          <p:cNvSpPr txBox="1">
            <a:spLocks noChangeArrowheads="1"/>
          </p:cNvSpPr>
          <p:nvPr/>
        </p:nvSpPr>
        <p:spPr bwMode="auto">
          <a:xfrm>
            <a:off x="1555750" y="1828800"/>
            <a:ext cx="952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学科范围</a:t>
            </a:r>
          </a:p>
        </p:txBody>
      </p:sp>
      <p:sp>
        <p:nvSpPr>
          <p:cNvPr id="171060" name="Text Box 30"/>
          <p:cNvSpPr txBox="1">
            <a:spLocks noChangeArrowheads="1"/>
          </p:cNvSpPr>
          <p:nvPr/>
        </p:nvSpPr>
        <p:spPr bwMode="auto">
          <a:xfrm>
            <a:off x="1387475" y="4549775"/>
            <a:ext cx="936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时间范围</a:t>
            </a:r>
          </a:p>
        </p:txBody>
      </p:sp>
      <p:sp>
        <p:nvSpPr>
          <p:cNvPr id="171061" name="Text Box 30"/>
          <p:cNvSpPr txBox="1">
            <a:spLocks noChangeArrowheads="1"/>
          </p:cNvSpPr>
          <p:nvPr/>
        </p:nvSpPr>
        <p:spPr bwMode="auto">
          <a:xfrm>
            <a:off x="452438" y="3194050"/>
            <a:ext cx="936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文献类型</a:t>
            </a:r>
          </a:p>
        </p:txBody>
      </p:sp>
      <p:sp>
        <p:nvSpPr>
          <p:cNvPr id="171062" name="Text Box 110"/>
          <p:cNvSpPr txBox="1">
            <a:spLocks noChangeArrowheads="1"/>
          </p:cNvSpPr>
          <p:nvPr/>
        </p:nvSpPr>
        <p:spPr bwMode="auto">
          <a:xfrm>
            <a:off x="404813" y="244475"/>
            <a:ext cx="532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进行文献检索的思路流程</a:t>
            </a: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auto">
          <a:xfrm>
            <a:off x="2249488" y="5610225"/>
            <a:ext cx="4989512" cy="769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9BD3E5"/>
              </a:gs>
              <a:gs pos="100000">
                <a:srgbClr val="FFFFFF"/>
              </a:gs>
            </a:gsLst>
            <a:lin ang="18900000" scaled="1"/>
          </a:gradFill>
          <a:ln w="15875" cmpd="sng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2306638" y="5830888"/>
            <a:ext cx="4886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zh-CN" altLang="en-US" sz="2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Arial" charset="0"/>
              </a:rPr>
              <a:t>目标：查全、查新、查准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3" grpId="0" animBg="1"/>
      <p:bldP spid="42032" grpId="0"/>
      <p:bldP spid="42033" grpId="0"/>
      <p:bldP spid="42034" grpId="0" animBg="1"/>
      <p:bldP spid="55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9" descr="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530225"/>
            <a:ext cx="8991601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0"/>
          <p:cNvSpPr>
            <a:spLocks noChangeArrowheads="1"/>
          </p:cNvSpPr>
          <p:nvPr/>
        </p:nvSpPr>
        <p:spPr bwMode="auto">
          <a:xfrm>
            <a:off x="1790700" y="1722438"/>
            <a:ext cx="601186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900" b="1" dirty="0">
                <a:latin typeface="+mj-lt"/>
                <a:ea typeface="黑体" panose="02010609060101010101" pitchFamily="49" charset="-122"/>
              </a:rPr>
              <a:t>选取最有代表性、规范、具象化、概念化的检索词</a:t>
            </a:r>
            <a:endParaRPr lang="en-US" altLang="zh-CN" sz="1900" b="1" dirty="0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900" dirty="0">
                <a:latin typeface="+mj-lt"/>
                <a:ea typeface="黑体" panose="02010609060101010101" pitchFamily="49" charset="-122"/>
              </a:rPr>
              <a:t>    </a:t>
            </a:r>
            <a:r>
              <a:rPr lang="zh-CN" altLang="en-US" sz="19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考虑同义词、近义词、缩写、俗称等</a:t>
            </a:r>
            <a:endParaRPr lang="en-US" altLang="zh-CN" sz="19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9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19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</a:t>
            </a:r>
            <a:r>
              <a:rPr lang="zh-CN" altLang="en-US" sz="19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单复数、时态、衍生词汇等</a:t>
            </a:r>
            <a:endParaRPr lang="en-US" altLang="zh-CN" sz="19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9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主题词</a:t>
            </a:r>
            <a:endParaRPr lang="en-US" altLang="zh-CN" sz="19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900" b="1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900" b="1" dirty="0">
                <a:latin typeface="+mj-lt"/>
                <a:ea typeface="黑体" panose="02010609060101010101" pitchFamily="49" charset="-122"/>
              </a:rPr>
              <a:t>对相关数据库进行初步检索，借鉴相关用词</a:t>
            </a:r>
            <a:endParaRPr lang="en-US" altLang="zh-CN" sz="1900" b="1" dirty="0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900" b="1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900" b="1" dirty="0">
                <a:latin typeface="+mj-lt"/>
                <a:ea typeface="黑体" panose="02010609060101010101" pitchFamily="49" charset="-122"/>
              </a:rPr>
              <a:t>检索</a:t>
            </a:r>
            <a:r>
              <a:rPr lang="zh-CN" altLang="en-US" sz="1900" b="1" dirty="0">
                <a:latin typeface="+mj-lt"/>
                <a:ea typeface="黑体" panose="02010609060101010101" pitchFamily="49" charset="-122"/>
              </a:rPr>
              <a:t>词之间的关系</a:t>
            </a:r>
            <a:endParaRPr lang="en-US" altLang="zh-CN" sz="1900" b="1" dirty="0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en-US" altLang="zh-CN" sz="1900" b="1" dirty="0"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1900" b="1" dirty="0">
                <a:latin typeface="+mj-lt"/>
                <a:ea typeface="黑体" panose="02010609060101010101" pitchFamily="49" charset="-122"/>
              </a:rPr>
              <a:t>  </a:t>
            </a:r>
            <a:r>
              <a:rPr lang="en-US" altLang="zh-CN" sz="1900" dirty="0">
                <a:latin typeface="+mj-lt"/>
                <a:ea typeface="黑体" panose="02010609060101010101" pitchFamily="49" charset="-122"/>
              </a:rPr>
              <a:t>AND</a:t>
            </a:r>
            <a:r>
              <a:rPr lang="zh-CN" altLang="en-US" sz="1900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1900" dirty="0">
                <a:latin typeface="+mj-lt"/>
                <a:ea typeface="黑体" panose="02010609060101010101" pitchFamily="49" charset="-122"/>
              </a:rPr>
              <a:t>OR</a:t>
            </a:r>
            <a:r>
              <a:rPr lang="zh-CN" altLang="en-US" sz="1900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1900" dirty="0">
                <a:latin typeface="+mj-lt"/>
                <a:ea typeface="黑体" panose="02010609060101010101" pitchFamily="49" charset="-122"/>
              </a:rPr>
              <a:t>NOT</a:t>
            </a:r>
            <a:r>
              <a:rPr lang="zh-CN" altLang="en-US" sz="1900" dirty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1900" dirty="0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1900" dirty="0">
                <a:latin typeface="+mj-lt"/>
                <a:ea typeface="黑体" panose="02010609060101010101" pitchFamily="49" charset="-122"/>
              </a:rPr>
              <a:t>位置算符，通配符、截词符、等</a:t>
            </a:r>
            <a:endParaRPr lang="en-US" altLang="zh-CN" sz="1900" dirty="0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900" b="1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900" b="1" dirty="0">
                <a:latin typeface="+mj-lt"/>
                <a:ea typeface="黑体" panose="02010609060101010101" pitchFamily="49" charset="-122"/>
              </a:rPr>
              <a:t>对检索结果或样本集进行分析，反映检索的效果</a:t>
            </a:r>
            <a:endParaRPr lang="zh-CN" altLang="en-US" sz="1900" b="1" dirty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72036" name="Text Box 21"/>
          <p:cNvSpPr txBox="1">
            <a:spLocks noChangeArrowheads="1"/>
          </p:cNvSpPr>
          <p:nvPr/>
        </p:nvSpPr>
        <p:spPr bwMode="auto">
          <a:xfrm>
            <a:off x="320675" y="228600"/>
            <a:ext cx="6415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检索词的选择，检索式的构建</a:t>
            </a:r>
          </a:p>
        </p:txBody>
      </p:sp>
      <p:pic>
        <p:nvPicPr>
          <p:cNvPr id="6" name="Picture 24" descr="3d小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7263" y="4068763"/>
            <a:ext cx="19621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814388"/>
            <a:ext cx="7742237" cy="54086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34938"/>
            <a:ext cx="8083550" cy="504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200" b="1" smtClean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选择一个或多个数据库</a:t>
            </a:r>
          </a:p>
        </p:txBody>
      </p:sp>
      <p:sp>
        <p:nvSpPr>
          <p:cNvPr id="5" name="Oval 4"/>
          <p:cNvSpPr/>
          <p:nvPr/>
        </p:nvSpPr>
        <p:spPr>
          <a:xfrm>
            <a:off x="1938338" y="2921000"/>
            <a:ext cx="422275" cy="47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Oval 4"/>
          <p:cNvSpPr/>
          <p:nvPr/>
        </p:nvSpPr>
        <p:spPr>
          <a:xfrm>
            <a:off x="1760538" y="5540375"/>
            <a:ext cx="723900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7288213" y="3036888"/>
            <a:ext cx="422275" cy="798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  了解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数据库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内容和使用技巧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5913" y="2252663"/>
            <a:ext cx="1185862" cy="88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0"/>
            <a:ext cx="3587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6788"/>
            <a:ext cx="91440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1440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"/>
          <p:cNvSpPr/>
          <p:nvPr/>
        </p:nvSpPr>
        <p:spPr>
          <a:xfrm>
            <a:off x="136525" y="1962150"/>
            <a:ext cx="1185863" cy="88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477963"/>
            <a:ext cx="8467725" cy="46672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530225"/>
            <a:ext cx="8299450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smtClean="0">
                <a:solidFill>
                  <a:schemeClr val="tx2"/>
                </a:solidFill>
                <a:latin typeface="华文中宋"/>
                <a:ea typeface="华文中宋"/>
                <a:cs typeface="华文中宋"/>
              </a:rPr>
              <a:t> </a:t>
            </a:r>
            <a:r>
              <a:rPr lang="zh-CN" altLang="zh-CN" sz="2800" smtClean="0">
                <a:solidFill>
                  <a:schemeClr val="tx2"/>
                </a:solidFill>
                <a:latin typeface="华文中宋"/>
                <a:ea typeface="华文中宋"/>
                <a:cs typeface="华文中宋"/>
              </a:rPr>
              <a:t>Ovid </a:t>
            </a:r>
            <a:r>
              <a:rPr lang="zh-CN" altLang="en-US" sz="2800" smtClean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的检索页面，将多种检索模式、限制条件、检索历史，以及结果管理工具整合在一个界面</a:t>
            </a:r>
          </a:p>
        </p:txBody>
      </p:sp>
      <p:sp>
        <p:nvSpPr>
          <p:cNvPr id="5" name="Rounded Rectangle 2"/>
          <p:cNvSpPr/>
          <p:nvPr/>
        </p:nvSpPr>
        <p:spPr>
          <a:xfrm>
            <a:off x="869950" y="3430588"/>
            <a:ext cx="2746375" cy="3000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2" name="矩形标注 1"/>
          <p:cNvSpPr/>
          <p:nvPr/>
        </p:nvSpPr>
        <p:spPr>
          <a:xfrm>
            <a:off x="3032125" y="1957388"/>
            <a:ext cx="2139950" cy="1009650"/>
          </a:xfrm>
          <a:prstGeom prst="wedgeRectCallout">
            <a:avLst>
              <a:gd name="adj1" fmla="val -73851"/>
              <a:gd name="adj2" fmla="val 85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点击“变更”，更改所选数据库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" y="3427413"/>
            <a:ext cx="7048500" cy="13144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7" name="Rectangle 3"/>
          <p:cNvSpPr/>
          <p:nvPr/>
        </p:nvSpPr>
        <p:spPr>
          <a:xfrm>
            <a:off x="447675" y="5630863"/>
            <a:ext cx="5638800" cy="2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组合 23"/>
          <p:cNvGrpSpPr>
            <a:grpSpLocks/>
          </p:cNvGrpSpPr>
          <p:nvPr/>
        </p:nvGrpSpPr>
        <p:grpSpPr bwMode="auto">
          <a:xfrm>
            <a:off x="1930400" y="1000125"/>
            <a:ext cx="5438775" cy="5162550"/>
            <a:chOff x="2800169" y="1581035"/>
            <a:chExt cx="4022950" cy="3818764"/>
          </a:xfrm>
        </p:grpSpPr>
        <p:grpSp>
          <p:nvGrpSpPr>
            <p:cNvPr id="62483" name="组合 10"/>
            <p:cNvGrpSpPr>
              <a:grpSpLocks/>
            </p:cNvGrpSpPr>
            <p:nvPr/>
          </p:nvGrpSpPr>
          <p:grpSpPr bwMode="auto">
            <a:xfrm>
              <a:off x="3347864" y="2167596"/>
              <a:ext cx="2871901" cy="2447821"/>
              <a:chOff x="3212267" y="1557282"/>
              <a:chExt cx="2714063" cy="2379887"/>
            </a:xfrm>
          </p:grpSpPr>
          <p:sp>
            <p:nvSpPr>
              <p:cNvPr id="12" name="空心弧 2"/>
              <p:cNvSpPr/>
              <p:nvPr/>
            </p:nvSpPr>
            <p:spPr>
              <a:xfrm>
                <a:off x="4650342" y="1557282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cubicBezTo>
                      <a:pt x="160168" y="9608"/>
                      <a:pt x="314383" y="51836"/>
                      <a:pt x="453426" y="123570"/>
                    </a:cubicBezTo>
                    <a:lnTo>
                      <a:pt x="604345" y="36837"/>
                    </a:lnTo>
                    <a:lnTo>
                      <a:pt x="604694" y="212831"/>
                    </a:lnTo>
                    <a:cubicBezTo>
                      <a:pt x="715765" y="290557"/>
                      <a:pt x="813361" y="388350"/>
                      <a:pt x="892379" y="502645"/>
                    </a:cubicBezTo>
                    <a:lnTo>
                      <a:pt x="207443" y="922713"/>
                    </a:lnTo>
                    <a:cubicBezTo>
                      <a:pt x="153410" y="860704"/>
                      <a:pt x="80429" y="818732"/>
                      <a:pt x="0" y="802318"/>
                    </a:cubicBezTo>
                    <a:close/>
                  </a:path>
                </a:pathLst>
              </a:custGeom>
              <a:solidFill>
                <a:srgbClr val="0072B1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3" name="空心弧 2"/>
              <p:cNvSpPr/>
              <p:nvPr/>
            </p:nvSpPr>
            <p:spPr>
              <a:xfrm flipH="1">
                <a:off x="3590473" y="1557282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lnTo>
                      <a:pt x="0" y="802318"/>
                    </a:lnTo>
                    <a:cubicBezTo>
                      <a:pt x="80429" y="818732"/>
                      <a:pt x="153410" y="860704"/>
                      <a:pt x="207443" y="922713"/>
                    </a:cubicBezTo>
                    <a:lnTo>
                      <a:pt x="892379" y="502645"/>
                    </a:lnTo>
                    <a:cubicBezTo>
                      <a:pt x="810691" y="384489"/>
                      <a:pt x="709150" y="283968"/>
                      <a:pt x="593122" y="205428"/>
                    </a:cubicBezTo>
                    <a:lnTo>
                      <a:pt x="592787" y="36837"/>
                    </a:lnTo>
                    <a:lnTo>
                      <a:pt x="447197" y="120508"/>
                    </a:lnTo>
                    <a:cubicBezTo>
                      <a:pt x="309813" y="50592"/>
                      <a:pt x="157796" y="9466"/>
                      <a:pt x="0" y="0"/>
                    </a:cubicBezTo>
                    <a:close/>
                  </a:path>
                </a:pathLst>
              </a:custGeom>
              <a:solidFill>
                <a:srgbClr val="C1B7A0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4" name="空心弧 2"/>
              <p:cNvSpPr/>
              <p:nvPr/>
            </p:nvSpPr>
            <p:spPr>
              <a:xfrm rot="18030313" flipH="1">
                <a:off x="3227434" y="2376908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lnTo>
                      <a:pt x="0" y="802318"/>
                    </a:lnTo>
                    <a:cubicBezTo>
                      <a:pt x="80429" y="818732"/>
                      <a:pt x="153410" y="860704"/>
                      <a:pt x="207443" y="922713"/>
                    </a:cubicBezTo>
                    <a:lnTo>
                      <a:pt x="892379" y="502645"/>
                    </a:lnTo>
                    <a:cubicBezTo>
                      <a:pt x="808327" y="381070"/>
                      <a:pt x="703256" y="278165"/>
                      <a:pt x="582884" y="198879"/>
                    </a:cubicBezTo>
                    <a:lnTo>
                      <a:pt x="584113" y="18918"/>
                    </a:lnTo>
                    <a:lnTo>
                      <a:pt x="423962" y="109089"/>
                    </a:lnTo>
                    <a:cubicBezTo>
                      <a:pt x="292751" y="46081"/>
                      <a:pt x="148949" y="8935"/>
                      <a:pt x="0" y="0"/>
                    </a:cubicBezTo>
                    <a:close/>
                  </a:path>
                </a:pathLst>
              </a:custGeom>
              <a:solidFill>
                <a:srgbClr val="0072B1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5" name="空心弧 2"/>
              <p:cNvSpPr/>
              <p:nvPr/>
            </p:nvSpPr>
            <p:spPr>
              <a:xfrm rot="3569687">
                <a:off x="5018784" y="2376908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cubicBezTo>
                      <a:pt x="151721" y="9102"/>
                      <a:pt x="298101" y="47473"/>
                      <a:pt x="431244" y="112668"/>
                    </a:cubicBezTo>
                    <a:lnTo>
                      <a:pt x="577343" y="30408"/>
                    </a:lnTo>
                    <a:lnTo>
                      <a:pt x="576222" y="194617"/>
                    </a:lnTo>
                    <a:cubicBezTo>
                      <a:pt x="699400" y="274403"/>
                      <a:pt x="806788" y="378844"/>
                      <a:pt x="892379" y="502645"/>
                    </a:cubicBezTo>
                    <a:lnTo>
                      <a:pt x="207443" y="922713"/>
                    </a:lnTo>
                    <a:cubicBezTo>
                      <a:pt x="153410" y="860704"/>
                      <a:pt x="80429" y="818732"/>
                      <a:pt x="0" y="802318"/>
                    </a:cubicBezTo>
                    <a:close/>
                  </a:path>
                </a:pathLst>
              </a:custGeom>
              <a:solidFill>
                <a:srgbClr val="C1B7A0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6" name="空心弧 2"/>
              <p:cNvSpPr/>
              <p:nvPr/>
            </p:nvSpPr>
            <p:spPr>
              <a:xfrm flipV="1">
                <a:off x="4650342" y="3014456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207443" y="922713"/>
                    </a:moveTo>
                    <a:lnTo>
                      <a:pt x="892379" y="502645"/>
                    </a:lnTo>
                    <a:cubicBezTo>
                      <a:pt x="813365" y="388357"/>
                      <a:pt x="715776" y="290568"/>
                      <a:pt x="604713" y="212844"/>
                    </a:cubicBezTo>
                    <a:lnTo>
                      <a:pt x="604345" y="27002"/>
                    </a:lnTo>
                    <a:lnTo>
                      <a:pt x="444202" y="119036"/>
                    </a:lnTo>
                    <a:cubicBezTo>
                      <a:pt x="307615" y="49999"/>
                      <a:pt x="156655" y="9398"/>
                      <a:pt x="0" y="0"/>
                    </a:cubicBezTo>
                    <a:lnTo>
                      <a:pt x="0" y="802318"/>
                    </a:lnTo>
                    <a:cubicBezTo>
                      <a:pt x="80429" y="818732"/>
                      <a:pt x="153410" y="860704"/>
                      <a:pt x="207443" y="922713"/>
                    </a:cubicBezTo>
                    <a:close/>
                  </a:path>
                </a:pathLst>
              </a:custGeom>
              <a:solidFill>
                <a:srgbClr val="0072B1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7" name="空心弧 2"/>
              <p:cNvSpPr/>
              <p:nvPr/>
            </p:nvSpPr>
            <p:spPr>
              <a:xfrm flipH="1" flipV="1">
                <a:off x="3590473" y="3014456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207443" y="922713"/>
                    </a:moveTo>
                    <a:cubicBezTo>
                      <a:pt x="153410" y="860704"/>
                      <a:pt x="80429" y="818732"/>
                      <a:pt x="0" y="802318"/>
                    </a:cubicBezTo>
                    <a:lnTo>
                      <a:pt x="0" y="0"/>
                    </a:lnTo>
                    <a:cubicBezTo>
                      <a:pt x="154283" y="9255"/>
                      <a:pt x="303042" y="48777"/>
                      <a:pt x="437972" y="115975"/>
                    </a:cubicBezTo>
                    <a:lnTo>
                      <a:pt x="592787" y="27002"/>
                    </a:lnTo>
                    <a:lnTo>
                      <a:pt x="593141" y="205441"/>
                    </a:lnTo>
                    <a:cubicBezTo>
                      <a:pt x="709161" y="283979"/>
                      <a:pt x="810696" y="384496"/>
                      <a:pt x="892379" y="502645"/>
                    </a:cubicBezTo>
                    <a:close/>
                  </a:path>
                </a:pathLst>
              </a:custGeom>
              <a:solidFill>
                <a:srgbClr val="C1B7A0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2800169" y="2314961"/>
              <a:ext cx="3998291" cy="2215869"/>
            </a:xfrm>
            <a:prstGeom prst="line">
              <a:avLst/>
            </a:prstGeom>
            <a:ln w="12700">
              <a:solidFill>
                <a:srgbClr val="0033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836571" y="2273861"/>
              <a:ext cx="3986548" cy="2192384"/>
            </a:xfrm>
            <a:prstGeom prst="line">
              <a:avLst/>
            </a:prstGeom>
            <a:ln w="12700">
              <a:solidFill>
                <a:srgbClr val="0033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765849" y="1581035"/>
              <a:ext cx="10569" cy="3818764"/>
            </a:xfrm>
            <a:prstGeom prst="line">
              <a:avLst/>
            </a:prstGeom>
            <a:ln w="12700">
              <a:solidFill>
                <a:srgbClr val="0033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487" name="组合 20"/>
            <p:cNvGrpSpPr>
              <a:grpSpLocks/>
            </p:cNvGrpSpPr>
            <p:nvPr/>
          </p:nvGrpSpPr>
          <p:grpSpPr bwMode="auto">
            <a:xfrm>
              <a:off x="4434353" y="3036987"/>
              <a:ext cx="681847" cy="681847"/>
              <a:chOff x="1268047" y="1694923"/>
              <a:chExt cx="681847" cy="68184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68047" y="1694923"/>
                <a:ext cx="681847" cy="68184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364694" y="1772583"/>
                <a:ext cx="504924" cy="504941"/>
              </a:xfrm>
              <a:prstGeom prst="ellipse">
                <a:avLst/>
              </a:prstGeom>
              <a:solidFill>
                <a:srgbClr val="007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624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624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624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624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62470" name="矩形 6"/>
          <p:cNvSpPr>
            <a:spLocks noChangeArrowheads="1"/>
          </p:cNvSpPr>
          <p:nvPr/>
        </p:nvSpPr>
        <p:spPr bwMode="auto">
          <a:xfrm>
            <a:off x="357188" y="285750"/>
            <a:ext cx="1057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400" b="1">
                <a:solidFill>
                  <a:srgbClr val="0768A9"/>
                </a:solidFill>
                <a:latin typeface="黑体" pitchFamily="2" charset="-122"/>
                <a:ea typeface="黑体" pitchFamily="2" charset="-122"/>
              </a:rPr>
              <a:t>开始</a:t>
            </a:r>
          </a:p>
        </p:txBody>
      </p:sp>
      <p:sp>
        <p:nvSpPr>
          <p:cNvPr id="4104" name="矩形 12"/>
          <p:cNvSpPr>
            <a:spLocks noChangeArrowheads="1"/>
          </p:cNvSpPr>
          <p:nvPr/>
        </p:nvSpPr>
        <p:spPr bwMode="auto">
          <a:xfrm>
            <a:off x="320675" y="2865438"/>
            <a:ext cx="2368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知道某个关键字或领域，想了解更多学科体系方面的知识。</a:t>
            </a:r>
          </a:p>
        </p:txBody>
      </p:sp>
      <p:sp>
        <p:nvSpPr>
          <p:cNvPr id="4105" name="矩形 13"/>
          <p:cNvSpPr>
            <a:spLocks noChangeArrowheads="1"/>
          </p:cNvSpPr>
          <p:nvPr/>
        </p:nvSpPr>
        <p:spPr bwMode="auto">
          <a:xfrm>
            <a:off x="6530975" y="2998788"/>
            <a:ext cx="2859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接到一个课题，</a:t>
            </a:r>
            <a:endParaRPr lang="en-US" altLang="zh-CN" sz="240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进行初步调研。</a:t>
            </a:r>
          </a:p>
        </p:txBody>
      </p:sp>
      <p:sp>
        <p:nvSpPr>
          <p:cNvPr id="4106" name="矩形 14"/>
          <p:cNvSpPr>
            <a:spLocks noChangeArrowheads="1"/>
          </p:cNvSpPr>
          <p:nvPr/>
        </p:nvSpPr>
        <p:spPr bwMode="auto">
          <a:xfrm>
            <a:off x="4953000" y="5116513"/>
            <a:ext cx="208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全面精准的收集课题文献。</a:t>
            </a:r>
          </a:p>
        </p:txBody>
      </p:sp>
      <p:sp>
        <p:nvSpPr>
          <p:cNvPr id="4107" name="矩形 15"/>
          <p:cNvSpPr>
            <a:spLocks noChangeArrowheads="1"/>
          </p:cNvSpPr>
          <p:nvPr/>
        </p:nvSpPr>
        <p:spPr bwMode="auto">
          <a:xfrm>
            <a:off x="2019300" y="5092700"/>
            <a:ext cx="2347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想进行某个具体方面信息的查找。</a:t>
            </a:r>
          </a:p>
        </p:txBody>
      </p:sp>
      <p:sp>
        <p:nvSpPr>
          <p:cNvPr id="4108" name="矩形 14"/>
          <p:cNvSpPr>
            <a:spLocks noChangeArrowheads="1"/>
          </p:cNvSpPr>
          <p:nvPr/>
        </p:nvSpPr>
        <p:spPr bwMode="auto">
          <a:xfrm>
            <a:off x="4764088" y="938213"/>
            <a:ext cx="32337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知道部分单词、作者名、或出版年等零碎信息</a:t>
            </a:r>
          </a:p>
        </p:txBody>
      </p:sp>
      <p:sp>
        <p:nvSpPr>
          <p:cNvPr id="4109" name="矩形 15"/>
          <p:cNvSpPr>
            <a:spLocks noChangeArrowheads="1"/>
          </p:cNvSpPr>
          <p:nvPr/>
        </p:nvSpPr>
        <p:spPr bwMode="auto">
          <a:xfrm>
            <a:off x="2292350" y="100965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清楚知道完整的文章标题。</a:t>
            </a: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1679575" y="174625"/>
            <a:ext cx="7485063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Title: The organization of work: implications for injury and illness among immigrant Latino poultry-processing workers.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8" name="矩形 15"/>
          <p:cNvSpPr>
            <a:spLocks noChangeArrowheads="1"/>
          </p:cNvSpPr>
          <p:nvPr/>
        </p:nvSpPr>
        <p:spPr bwMode="auto">
          <a:xfrm>
            <a:off x="5365750" y="-15875"/>
            <a:ext cx="3646488" cy="10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Keywords: transgenic corn</a:t>
            </a:r>
          </a:p>
          <a:p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Author: Smith J*</a:t>
            </a:r>
          </a:p>
          <a:p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Publication year:2010-2013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9" name="矩形 15"/>
          <p:cNvSpPr>
            <a:spLocks noChangeArrowheads="1"/>
          </p:cNvSpPr>
          <p:nvPr/>
        </p:nvSpPr>
        <p:spPr bwMode="auto">
          <a:xfrm>
            <a:off x="6462713" y="3927475"/>
            <a:ext cx="2630487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heavy metal water pollution in pig farms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0" name="矩形 15"/>
          <p:cNvSpPr>
            <a:spLocks noChangeArrowheads="1"/>
          </p:cNvSpPr>
          <p:nvPr/>
        </p:nvSpPr>
        <p:spPr bwMode="auto">
          <a:xfrm>
            <a:off x="4460875" y="5984875"/>
            <a:ext cx="4676775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psittaco*  AND  parrot? AND diagnos*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1" name="矩形 15"/>
          <p:cNvSpPr>
            <a:spLocks noChangeArrowheads="1"/>
          </p:cNvSpPr>
          <p:nvPr/>
        </p:nvSpPr>
        <p:spPr bwMode="auto">
          <a:xfrm>
            <a:off x="120650" y="2430463"/>
            <a:ext cx="1931988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Sweet pepper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2" name="矩形 15"/>
          <p:cNvSpPr>
            <a:spLocks noChangeArrowheads="1"/>
          </p:cNvSpPr>
          <p:nvPr/>
        </p:nvSpPr>
        <p:spPr bwMode="auto">
          <a:xfrm>
            <a:off x="188913" y="5518150"/>
            <a:ext cx="1876425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Borrelia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包柔氏螺旋体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  <p:bldP spid="4109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根据研究的特点，选择合适的检索模式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105775" cy="4495800"/>
          </a:xfrm>
        </p:spPr>
        <p:txBody>
          <a:bodyPr/>
          <a:lstStyle/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基本检索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可用于初步查找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某个科研课题或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问题，最快速获取最新的文献信息；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利用</a:t>
            </a:r>
            <a:r>
              <a:rPr lang="zh-CN" altLang="en-US" dirty="0">
                <a:latin typeface="+mj-lt"/>
                <a:ea typeface="黑体" panose="02010609060101010101" pitchFamily="49" charset="-122"/>
              </a:rPr>
              <a:t>高级检索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进行更加全面和精准的查找所有符合条件的结果；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 smtClean="0">
                <a:latin typeface="+mj-lt"/>
                <a:ea typeface="黑体" panose="02010609060101010101" pitchFamily="49" charset="-122"/>
              </a:rPr>
              <a:t>检索工具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主要应用于数据库的主题词表；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多字段</a:t>
            </a:r>
            <a:r>
              <a:rPr lang="zh-CN" altLang="en-US" dirty="0" smtClean="0">
                <a:latin typeface="+mj-lt"/>
                <a:ea typeface="黑体" panose="02010609060101010101" pitchFamily="49" charset="-122"/>
              </a:rPr>
              <a:t>检索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组合多个字段检索和主题检索；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latin typeface="+mj-lt"/>
                <a:ea typeface="黑体" panose="02010609060101010101" pitchFamily="49" charset="-122"/>
              </a:rPr>
              <a:t>常用字段检索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通过常用引文字段定位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某篇或某几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篇文献</a:t>
            </a:r>
          </a:p>
          <a:p>
            <a:pPr marL="285750" indent="-285750" eaLnBrk="0" hangingPunct="0"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dirty="0" smtClean="0">
                <a:latin typeface="+mj-lt"/>
                <a:ea typeface="黑体" panose="02010609060101010101" pitchFamily="49" charset="-122"/>
              </a:rPr>
              <a:t>字段检索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浏览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或检索单个、多个或所有字段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</a:t>
            </a:r>
            <a:r>
              <a:rPr lang="zh-CN" altLang="en-US" dirty="0" smtClean="0">
                <a:solidFill>
                  <a:schemeClr val="tx1"/>
                </a:solidFill>
                <a:ea typeface="黑体" panose="02010609060101010101" pitchFamily="49" charset="-122"/>
              </a:rPr>
              <a:t>更加</a:t>
            </a:r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精准的限定检索部位</a:t>
            </a:r>
            <a:endParaRPr lang="zh-CN" altLang="en-US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endParaRPr lang="en-US" altLang="zh-CN" dirty="0" smtClean="0"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endParaRPr lang="en-US" altLang="zh-CN" dirty="0" smtClean="0"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endParaRPr lang="zh-CN" altLang="en-US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ea typeface="黑体" panose="02010609060101010101" pitchFamily="49" charset="-122"/>
              </a:rPr>
              <a:t>一个完整的</a:t>
            </a:r>
            <a:r>
              <a:rPr lang="en-US" altLang="zh-CN" b="1" dirty="0" smtClean="0">
                <a:ea typeface="黑体" panose="02010609060101010101" pitchFamily="49" charset="-122"/>
              </a:rPr>
              <a:t>CABI</a:t>
            </a:r>
            <a:r>
              <a:rPr lang="zh-CN" altLang="en-US" b="1" dirty="0" smtClean="0">
                <a:ea typeface="黑体" panose="02010609060101010101" pitchFamily="49" charset="-122"/>
              </a:rPr>
              <a:t>文献记录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1028700"/>
            <a:ext cx="6181725" cy="42005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1471613"/>
            <a:ext cx="7545388" cy="50657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7" name="Rounded Rectangle 2"/>
          <p:cNvSpPr/>
          <p:nvPr/>
        </p:nvSpPr>
        <p:spPr>
          <a:xfrm>
            <a:off x="1049338" y="1503363"/>
            <a:ext cx="7021512" cy="32051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solidFill>
                  <a:srgbClr val="0070C0"/>
                </a:solidFill>
                <a:ea typeface="宋体" pitchFamily="2" charset="-122"/>
              </a:rPr>
              <a:t>威科集团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(Wolters</a:t>
            </a:r>
            <a:r>
              <a:rPr lang="zh-CN" altLang="en-US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Kluwer)</a:t>
            </a:r>
            <a:r>
              <a:rPr lang="zh-CN" altLang="en-US" b="1" dirty="0" smtClean="0">
                <a:solidFill>
                  <a:srgbClr val="0070C0"/>
                </a:solidFill>
                <a:ea typeface="宋体" pitchFamily="2" charset="-122"/>
              </a:rPr>
              <a:t>概览</a:t>
            </a:r>
          </a:p>
        </p:txBody>
      </p:sp>
      <p:sp>
        <p:nvSpPr>
          <p:cNvPr id="44036" name="内容占位符 2"/>
          <p:cNvSpPr>
            <a:spLocks noGrp="1"/>
          </p:cNvSpPr>
          <p:nvPr>
            <p:ph idx="1"/>
          </p:nvPr>
        </p:nvSpPr>
        <p:spPr>
          <a:xfrm>
            <a:off x="411163" y="1087438"/>
            <a:ext cx="5111750" cy="5078412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en-US" altLang="zh-CN" sz="2000" smtClean="0">
                <a:solidFill>
                  <a:schemeClr val="tx1"/>
                </a:solidFill>
                <a:ea typeface="宋体" charset="-122"/>
              </a:rPr>
              <a:t>1836</a:t>
            </a:r>
            <a:r>
              <a:rPr lang="zh-CN" altLang="en-US" sz="2000" smtClean="0">
                <a:solidFill>
                  <a:schemeClr val="tx1"/>
                </a:solidFill>
                <a:ea typeface="宋体" charset="-122"/>
              </a:rPr>
              <a:t>年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起源于荷兰</a:t>
            </a:r>
            <a:endParaRPr lang="en-US" altLang="zh-CN" sz="200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全球领先的专业信息服务和出版公司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业务板块：财税与会计、法律与法规、金融与合规服务、医疗卫生及医药解决方案</a:t>
            </a:r>
            <a:endParaRPr lang="en-US" altLang="zh-CN" sz="200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在欧洲、北美、亚太和拉美地区的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35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个国家和地区运营；产品销往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140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多个国家和地区</a:t>
            </a:r>
            <a:endParaRPr lang="en-US" altLang="zh-CN" sz="200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全球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19,300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名员工；总部位于荷兰莱茵河畔阿尔芬</a:t>
            </a:r>
            <a:endParaRPr lang="en-US" altLang="zh-CN" sz="200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阿姆斯特丹泛欧证券交易所上市（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WKL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），也属于荷兰 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AEX 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指数和欧洲</a:t>
            </a:r>
            <a:r>
              <a:rPr lang="en-US" altLang="zh-CN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100</a:t>
            </a: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指数成份股</a:t>
            </a:r>
            <a:endParaRPr lang="en-US" altLang="zh-CN" sz="200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更多信息请浏览 </a:t>
            </a:r>
            <a:r>
              <a:rPr lang="en-US" altLang="zh-CN" sz="2000" smtClean="0">
                <a:solidFill>
                  <a:schemeClr val="tx1"/>
                </a:solidFill>
                <a:ea typeface="宋体" charset="-122"/>
                <a:hlinkClick r:id="rId2"/>
              </a:rPr>
              <a:t>www.wolterskluwer.com</a:t>
            </a:r>
            <a:r>
              <a:rPr lang="en-US" altLang="zh-CN" sz="2000" smtClean="0">
                <a:solidFill>
                  <a:schemeClr val="tx1"/>
                </a:solidFill>
                <a:ea typeface="宋体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zh-CN" altLang="en-US" sz="2000" smtClean="0">
              <a:ea typeface="宋体" charset="-122"/>
            </a:endParaRPr>
          </a:p>
        </p:txBody>
      </p:sp>
      <p:sp>
        <p:nvSpPr>
          <p:cNvPr id="44037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61125"/>
            <a:ext cx="484188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B91187D-5FDE-4792-8FB0-0F6B043C40B2}" type="slidenum">
              <a:rPr lang="zh-CN" altLang="en-US" sz="900">
                <a:solidFill>
                  <a:srgbClr val="474747"/>
                </a:solidFill>
                <a:latin typeface="Trebuchet MS" pitchFamily="34" charset="0"/>
                <a:ea typeface="宋体" charset="-122"/>
              </a:rPr>
              <a:pPr eaLnBrk="0" hangingPunct="0"/>
              <a:t>2</a:t>
            </a:fld>
            <a:endParaRPr lang="en-US" altLang="zh-CN" sz="900">
              <a:solidFill>
                <a:srgbClr val="474747"/>
              </a:solidFill>
              <a:latin typeface="Trebuchet MS" pitchFamily="34" charset="0"/>
              <a:ea typeface="宋体" charset="-122"/>
            </a:endParaRPr>
          </a:p>
        </p:txBody>
      </p:sp>
      <p:pic>
        <p:nvPicPr>
          <p:cNvPr id="44038" name="Picture 2" descr="wk front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373188"/>
            <a:ext cx="30765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36625"/>
            <a:ext cx="84963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76200"/>
            <a:ext cx="8642350" cy="93345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基本检索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2273300"/>
            <a:ext cx="457517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24138" y="234950"/>
            <a:ext cx="5791200" cy="1143000"/>
          </a:xfrm>
          <a:prstGeom prst="wedgeRoundRectCallout">
            <a:avLst>
              <a:gd name="adj1" fmla="val -81193"/>
              <a:gd name="adj2" fmla="val 125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基本检索是自然语言检索，输入一个完整的检索问题或话题，找到最近几年发表的相关文献。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5213" y="3098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rebuchet MS" pitchFamily="34" charset="0"/>
                <a:cs typeface="Arial" charset="0"/>
              </a:rPr>
              <a:t>Vegetable and plant breeding</a:t>
            </a:r>
            <a:endParaRPr lang="zh-CN" altLang="en-US" sz="2400">
              <a:latin typeface="Trebuchet MS" pitchFamily="34" charset="0"/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>
          <a:xfrm flipH="1">
            <a:off x="6091238" y="3216275"/>
            <a:ext cx="990600" cy="225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8675" y="3216275"/>
            <a:ext cx="304800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3001963" y="3519488"/>
            <a:ext cx="2143125" cy="184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8" y="3000375"/>
            <a:ext cx="3943350" cy="31210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7" grpId="0" animBg="1"/>
      <p:bldP spid="7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731963"/>
            <a:ext cx="84963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74613"/>
            <a:ext cx="8496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>
          <a:xfrm>
            <a:off x="6629400" y="457200"/>
            <a:ext cx="14478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4025" y="2398713"/>
            <a:ext cx="1852613" cy="3838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19950" y="2701925"/>
            <a:ext cx="1446213" cy="17605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高级检索：关键词检索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946150"/>
            <a:ext cx="8439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85938" y="4429125"/>
            <a:ext cx="2690812" cy="184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63513"/>
            <a:ext cx="8401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725738" y="3908425"/>
            <a:ext cx="12192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4513"/>
            <a:ext cx="1789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676650"/>
            <a:ext cx="17002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068513"/>
            <a:ext cx="1676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9900" y="5500688"/>
            <a:ext cx="83026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defRPr/>
            </a:pP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* 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or $ -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代替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0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个或多个字符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, ? – 0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个或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个字符，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#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- 1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个字符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1213"/>
            <a:ext cx="91757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3800475" y="3808413"/>
            <a:ext cx="685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41773" cy="933450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组合检索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8775" y="54737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rebuchet MS" pitchFamily="34" charset="0"/>
                <a:cs typeface="Arial" charset="0"/>
              </a:rPr>
              <a:t>vegetable </a:t>
            </a:r>
            <a:r>
              <a:rPr lang="en-US" altLang="zh-CN" sz="240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AND</a:t>
            </a:r>
            <a:r>
              <a:rPr lang="en-US" altLang="zh-CN" sz="2400">
                <a:latin typeface="Trebuchet MS" pitchFamily="34" charset="0"/>
                <a:cs typeface="Arial" charset="0"/>
              </a:rPr>
              <a:t> plant breeding</a:t>
            </a:r>
            <a:endParaRPr lang="zh-CN" altLang="en-US" sz="2400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712788"/>
            <a:ext cx="88614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737225" y="2668588"/>
            <a:ext cx="685800" cy="4175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93825" y="477678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rebuchet MS" pitchFamily="34" charset="0"/>
                <a:cs typeface="Arial" charset="0"/>
              </a:rPr>
              <a:t>1 </a:t>
            </a:r>
            <a:r>
              <a:rPr lang="en-US" altLang="zh-CN" sz="240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AND</a:t>
            </a:r>
            <a:r>
              <a:rPr lang="en-US" altLang="zh-CN" sz="2400">
                <a:latin typeface="Trebuchet MS" pitchFamily="34" charset="0"/>
                <a:cs typeface="Arial" charset="0"/>
              </a:rPr>
              <a:t> 2</a:t>
            </a:r>
            <a:endParaRPr lang="zh-CN" altLang="en-US" sz="2400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62007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362200" y="1828800"/>
            <a:ext cx="3352800" cy="1447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4114800"/>
            <a:ext cx="19812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4876800"/>
            <a:ext cx="21336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ounded Rectangle 8"/>
          <p:cNvSpPr/>
          <p:nvPr/>
        </p:nvSpPr>
        <p:spPr>
          <a:xfrm>
            <a:off x="8077200" y="3962400"/>
            <a:ext cx="914400" cy="1524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090613"/>
            <a:ext cx="81883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151313"/>
            <a:ext cx="87201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33400"/>
            <a:ext cx="2019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733800"/>
            <a:ext cx="212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762250" y="4419600"/>
            <a:ext cx="2217738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ounded Rectangle 8"/>
          <p:cNvSpPr/>
          <p:nvPr/>
        </p:nvSpPr>
        <p:spPr>
          <a:xfrm>
            <a:off x="4518025" y="2584450"/>
            <a:ext cx="873125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7158038" y="2590800"/>
            <a:ext cx="838200" cy="457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Oval 10"/>
          <p:cNvSpPr/>
          <p:nvPr/>
        </p:nvSpPr>
        <p:spPr>
          <a:xfrm>
            <a:off x="2286000" y="381000"/>
            <a:ext cx="2667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Oval 11"/>
          <p:cNvSpPr/>
          <p:nvPr/>
        </p:nvSpPr>
        <p:spPr>
          <a:xfrm>
            <a:off x="2286000" y="3581400"/>
            <a:ext cx="2667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973138"/>
            <a:ext cx="84867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限制条件 </a:t>
            </a:r>
            <a:r>
              <a:rPr lang="en-US" altLang="zh-CN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Limits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1857375" y="4775200"/>
            <a:ext cx="1554163" cy="214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127125"/>
            <a:ext cx="7589838" cy="4984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963" y="990600"/>
            <a:ext cx="2019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101725" y="2268538"/>
            <a:ext cx="590550" cy="114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39825" y="3675063"/>
            <a:ext cx="457200" cy="114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1182688" y="1377950"/>
            <a:ext cx="752475" cy="190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27163" y="4756150"/>
            <a:ext cx="228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2300" y="314325"/>
            <a:ext cx="1738313" cy="581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0"/>
            <a:ext cx="8642350" cy="9334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筛选功能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3"/>
          <p:cNvGrpSpPr>
            <a:grpSpLocks/>
          </p:cNvGrpSpPr>
          <p:nvPr/>
        </p:nvGrpSpPr>
        <p:grpSpPr bwMode="auto">
          <a:xfrm>
            <a:off x="1908175" y="938213"/>
            <a:ext cx="5384800" cy="5299075"/>
            <a:chOff x="1907704" y="938237"/>
            <a:chExt cx="5384800" cy="5299075"/>
          </a:xfrm>
        </p:grpSpPr>
        <p:pic>
          <p:nvPicPr>
            <p:cNvPr id="45069" name="图片 10" descr="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9992" y="2215999"/>
              <a:ext cx="2955925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图片 11" descr="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7704" y="938237"/>
              <a:ext cx="5384800" cy="529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5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4505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4506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4506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6152" name="矩形 6"/>
          <p:cNvSpPr>
            <a:spLocks noChangeArrowheads="1"/>
          </p:cNvSpPr>
          <p:nvPr/>
        </p:nvSpPr>
        <p:spPr bwMode="auto">
          <a:xfrm>
            <a:off x="130175" y="115888"/>
            <a:ext cx="81184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Ovid</a:t>
            </a:r>
            <a:r>
              <a:rPr lang="zh-CN" altLang="en-US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完全集</a:t>
            </a:r>
            <a:r>
              <a:rPr lang="zh-CN" altLang="en-US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成</a:t>
            </a:r>
            <a:r>
              <a:rPr lang="zh-CN" altLang="en-US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整合权威性的农业</a:t>
            </a:r>
            <a:r>
              <a:rPr lang="zh-CN" altLang="en-US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ＭＳ Ｐゴシック"/>
              </a:rPr>
              <a:t>文献资源</a:t>
            </a:r>
          </a:p>
        </p:txBody>
      </p:sp>
      <p:sp>
        <p:nvSpPr>
          <p:cNvPr id="45063" name="矩形 12"/>
          <p:cNvSpPr>
            <a:spLocks noChangeArrowheads="1"/>
          </p:cNvSpPr>
          <p:nvPr/>
        </p:nvSpPr>
        <p:spPr bwMode="auto">
          <a:xfrm>
            <a:off x="2268538" y="27082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2060"/>
                </a:solidFill>
                <a:latin typeface="微软雅黑"/>
                <a:ea typeface="微软雅黑"/>
                <a:cs typeface="微软雅黑"/>
              </a:rPr>
              <a:t>AGRICOLA</a:t>
            </a:r>
            <a:endParaRPr lang="zh-CN" altLang="en-US">
              <a:solidFill>
                <a:srgbClr val="00206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5064" name="矩形 13"/>
          <p:cNvSpPr>
            <a:spLocks noChangeArrowheads="1"/>
          </p:cNvSpPr>
          <p:nvPr/>
        </p:nvSpPr>
        <p:spPr bwMode="auto">
          <a:xfrm>
            <a:off x="3240088" y="5129213"/>
            <a:ext cx="714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2060"/>
                </a:solidFill>
                <a:latin typeface="微软雅黑"/>
                <a:ea typeface="微软雅黑"/>
                <a:cs typeface="微软雅黑"/>
              </a:rPr>
              <a:t>FSTA</a:t>
            </a:r>
            <a:endParaRPr lang="zh-CN" altLang="en-US">
              <a:solidFill>
                <a:srgbClr val="00206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5065" name="矩形 14"/>
          <p:cNvSpPr>
            <a:spLocks noChangeArrowheads="1"/>
          </p:cNvSpPr>
          <p:nvPr/>
        </p:nvSpPr>
        <p:spPr bwMode="auto">
          <a:xfrm>
            <a:off x="6011863" y="2894013"/>
            <a:ext cx="109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2060"/>
                </a:solidFill>
                <a:latin typeface="微软雅黑"/>
                <a:ea typeface="微软雅黑"/>
                <a:cs typeface="微软雅黑"/>
              </a:rPr>
              <a:t>AGRIS</a:t>
            </a:r>
            <a:endParaRPr lang="zh-CN" altLang="en-US">
              <a:solidFill>
                <a:srgbClr val="00206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5066" name="矩形 15"/>
          <p:cNvSpPr>
            <a:spLocks noChangeArrowheads="1"/>
          </p:cNvSpPr>
          <p:nvPr/>
        </p:nvSpPr>
        <p:spPr bwMode="auto">
          <a:xfrm>
            <a:off x="3908425" y="1649413"/>
            <a:ext cx="1654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2060"/>
                </a:solidFill>
                <a:latin typeface="微软雅黑"/>
                <a:ea typeface="微软雅黑"/>
                <a:cs typeface="微软雅黑"/>
              </a:rPr>
              <a:t>CAB ABSTRACTS</a:t>
            </a:r>
            <a:endParaRPr lang="zh-CN" altLang="en-US">
              <a:solidFill>
                <a:srgbClr val="00206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5067" name="矩形 14"/>
          <p:cNvSpPr>
            <a:spLocks noChangeArrowheads="1"/>
          </p:cNvSpPr>
          <p:nvPr/>
        </p:nvSpPr>
        <p:spPr bwMode="auto">
          <a:xfrm>
            <a:off x="4897438" y="5165725"/>
            <a:ext cx="199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2060"/>
                </a:solidFill>
                <a:latin typeface="微软雅黑"/>
                <a:ea typeface="微软雅黑"/>
                <a:cs typeface="微软雅黑"/>
              </a:rPr>
              <a:t>BIOSIS PREVIEW</a:t>
            </a:r>
            <a:endParaRPr lang="zh-CN" altLang="en-US">
              <a:solidFill>
                <a:srgbClr val="00206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3924300" y="3340100"/>
            <a:ext cx="1638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ＭＳ Ｐゴシック"/>
              </a:rPr>
              <a:t>Ovid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0"/>
            <a:ext cx="8642350" cy="9334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多个数据库同时检索，记录去重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601663"/>
            <a:ext cx="84867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"/>
          <p:cNvSpPr/>
          <p:nvPr/>
        </p:nvSpPr>
        <p:spPr>
          <a:xfrm>
            <a:off x="398463" y="3467100"/>
            <a:ext cx="1854200" cy="641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592138"/>
            <a:ext cx="8524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0"/>
            <a:ext cx="8642350" cy="9334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pPr>
              <a:defRPr/>
            </a:pPr>
            <a:r>
              <a:rPr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记录去重</a:t>
            </a:r>
          </a:p>
        </p:txBody>
      </p:sp>
      <p:sp>
        <p:nvSpPr>
          <p:cNvPr id="5" name="Rounded Rectangle 2"/>
          <p:cNvSpPr/>
          <p:nvPr/>
        </p:nvSpPr>
        <p:spPr>
          <a:xfrm>
            <a:off x="409575" y="2935288"/>
            <a:ext cx="7000875" cy="995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521325"/>
            <a:ext cx="8639175" cy="600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49250" y="20002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400" b="1" dirty="0" smtClean="0"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GB" sz="3400" b="1" dirty="0" smtClean="0">
                <a:latin typeface="+mj-lt"/>
                <a:ea typeface="黑体" panose="02010609060101010101" pitchFamily="49" charset="-122"/>
              </a:rPr>
              <a:t>全文</a:t>
            </a:r>
            <a:r>
              <a:rPr lang="zh-CN" altLang="en-GB" sz="3400" b="1" dirty="0">
                <a:latin typeface="+mj-lt"/>
                <a:ea typeface="黑体" panose="02010609060101010101" pitchFamily="49" charset="-122"/>
              </a:rPr>
              <a:t>精选</a:t>
            </a:r>
          </a:p>
        </p:txBody>
      </p:sp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533400" y="1012825"/>
            <a:ext cx="80772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  <a:defRPr/>
            </a:pP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与 </a:t>
            </a:r>
            <a:r>
              <a:rPr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一体</a:t>
            </a: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  <a:defRPr/>
            </a:pP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难以获取的资料，很多来源于发展中国家</a:t>
            </a:r>
            <a:endParaRPr lang="en-GB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  <a:defRPr/>
            </a:pPr>
            <a:r>
              <a:rPr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只能通过</a:t>
            </a:r>
            <a:r>
              <a:rPr lang="en-GB" altLang="zh-CN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 </a:t>
            </a:r>
            <a:r>
              <a:rPr lang="zh-CN" altLang="en-GB" u="sng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获取</a:t>
            </a: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</a:t>
            </a: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使这些重要的但又难以获取的全文资料实现永久保存和可检索</a:t>
            </a:r>
            <a:r>
              <a:rPr lang="zh-CN" altLang="en-GB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性</a:t>
            </a:r>
            <a:endParaRPr lang="zh-CN" altLang="en-GB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SzPct val="115000"/>
              <a:buFont typeface="Arial" charset="0"/>
              <a:buChar char="•"/>
              <a:defRPr/>
            </a:pPr>
            <a:r>
              <a:rPr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50% </a:t>
            </a: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是期刊论文</a:t>
            </a:r>
            <a:r>
              <a:rPr lang="en-GB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, 50% </a:t>
            </a:r>
            <a:r>
              <a:rPr lang="zh-CN" altLang="en-GB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是会</a:t>
            </a:r>
            <a:r>
              <a:rPr lang="zh-CN" altLang="en-GB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议论文</a:t>
            </a:r>
            <a:endParaRPr lang="zh-CN" altLang="en-GB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7850" y="2943225"/>
            <a:ext cx="8185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Blip>
                <a:blip r:embed="rId2"/>
              </a:buBlip>
              <a:defRPr/>
            </a:pP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综述（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 Reviews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en-US" altLang="zh-CN" sz="2000" dirty="0" smtClean="0">
                <a:solidFill>
                  <a:srgbClr val="0070C0"/>
                </a:solidFill>
                <a:ea typeface="黑体" panose="02010609060101010101" pitchFamily="49" charset="-122"/>
              </a:rPr>
              <a:t>CAB</a:t>
            </a:r>
            <a:r>
              <a:rPr lang="zh-CN" altLang="en-US" sz="2000" dirty="0" smtClean="0">
                <a:solidFill>
                  <a:srgbClr val="0070C0"/>
                </a:solidFill>
                <a:ea typeface="黑体" panose="02010609060101010101" pitchFamily="49" charset="-122"/>
              </a:rPr>
              <a:t>综述</a:t>
            </a:r>
            <a:r>
              <a:rPr lang="en-US" altLang="zh-CN" sz="2000" dirty="0" smtClean="0">
                <a:solidFill>
                  <a:srgbClr val="0070C0"/>
                </a:solidFill>
                <a:ea typeface="黑体" panose="02010609060101010101" pitchFamily="49" charset="-122"/>
              </a:rPr>
              <a:t>CABI</a:t>
            </a:r>
            <a:r>
              <a:rPr lang="zh-CN" altLang="en-US" sz="2000" dirty="0" smtClean="0">
                <a:solidFill>
                  <a:srgbClr val="0070C0"/>
                </a:solidFill>
                <a:ea typeface="黑体" panose="02010609060101010101" pitchFamily="49" charset="-122"/>
              </a:rPr>
              <a:t>独家出版的农业、兽医科学、营养和自然领域的综述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sz="2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植物疾病分布图（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Distribution 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Maps of Plant 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Diseases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 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1942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sz="2000" dirty="0" smtClean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植物害虫分布图（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Distribution 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Maps of Plant 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Diseases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1951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000" dirty="0" smtClean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真菌、细菌的描述（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5"/>
              </a:rPr>
              <a:t>Descriptions </a:t>
            </a:r>
            <a:r>
              <a:rPr lang="en-US" altLang="zh-CN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5"/>
              </a:rPr>
              <a:t>of Fungi and 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5"/>
              </a:rPr>
              <a:t>Bacteria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）：最早回溯至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1964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年，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1800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多种病原体的描述‘</a:t>
            </a:r>
            <a:endParaRPr lang="en-US" altLang="zh-CN" sz="2000" dirty="0" smtClean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存档综述（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6"/>
              </a:rPr>
              <a:t>Reviews Archive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）：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在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1973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至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2003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年出版的超过</a:t>
            </a:r>
            <a:r>
              <a:rPr lang="en-US" altLang="zh-CN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3000</a:t>
            </a:r>
            <a:r>
              <a:rPr lang="zh-CN" altLang="en-US" sz="20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篇综述</a:t>
            </a:r>
            <a:r>
              <a:rPr lang="zh-CN" altLang="en-US" sz="20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。</a:t>
            </a:r>
            <a: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/>
            </a:r>
            <a:br>
              <a:rPr lang="en-US" altLang="zh-CN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</a:br>
            <a:endParaRPr lang="en-GB" altLang="zh-CN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738188"/>
            <a:ext cx="84772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itle 1"/>
          <p:cNvSpPr txBox="1">
            <a:spLocks/>
          </p:cNvSpPr>
          <p:nvPr/>
        </p:nvSpPr>
        <p:spPr bwMode="auto">
          <a:xfrm>
            <a:off x="333375" y="141288"/>
            <a:ext cx="8642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CN" altLang="en-US" sz="3400" b="1">
                <a:solidFill>
                  <a:srgbClr val="0768A9"/>
                </a:solidFill>
                <a:latin typeface="黑体" pitchFamily="2" charset="-122"/>
                <a:ea typeface="黑体" pitchFamily="2" charset="-122"/>
              </a:rPr>
              <a:t>使用限制功能查找全文</a:t>
            </a:r>
            <a:endParaRPr lang="zh-CN" altLang="en-GB" sz="3400" b="1">
              <a:solidFill>
                <a:srgbClr val="0768A9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5922963" y="4722813"/>
            <a:ext cx="1104900" cy="422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"/>
            <a:ext cx="91440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7239000" y="5105400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671513"/>
            <a:ext cx="9134475" cy="51704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738188"/>
            <a:ext cx="85153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065213" y="4987925"/>
            <a:ext cx="2346325" cy="211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00025"/>
            <a:ext cx="84677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600700" y="1243013"/>
            <a:ext cx="827088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2386013"/>
            <a:ext cx="778827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4"/>
          <p:cNvCxnSpPr/>
          <p:nvPr/>
        </p:nvCxnSpPr>
        <p:spPr>
          <a:xfrm>
            <a:off x="6318250" y="4419600"/>
            <a:ext cx="6096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4"/>
          <p:cNvCxnSpPr/>
          <p:nvPr/>
        </p:nvCxnSpPr>
        <p:spPr>
          <a:xfrm>
            <a:off x="6427788" y="3916363"/>
            <a:ext cx="652462" cy="307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130175"/>
            <a:ext cx="84963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3"/>
          <p:cNvSpPr/>
          <p:nvPr/>
        </p:nvSpPr>
        <p:spPr>
          <a:xfrm>
            <a:off x="160338" y="2662238"/>
            <a:ext cx="1831975" cy="10779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" name="Straight Arrow Connector 4"/>
          <p:cNvCxnSpPr/>
          <p:nvPr/>
        </p:nvCxnSpPr>
        <p:spPr>
          <a:xfrm flipH="1" flipV="1">
            <a:off x="2143125" y="3330575"/>
            <a:ext cx="682625" cy="5857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5750" y="3752850"/>
            <a:ext cx="2155825" cy="461963"/>
          </a:xfrm>
          <a:prstGeom prst="rect">
            <a:avLst/>
          </a:prstGeom>
          <a:solidFill>
            <a:srgbClr val="0768A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全文类型</a:t>
            </a:r>
            <a:endParaRPr lang="zh-CN" altLang="en-US" sz="2400" b="1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检索工具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675" y="3384550"/>
            <a:ext cx="72326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主题匹配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(Map Term)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；自动进行主题词匹配；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主题词库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(Thesaurus)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：数据库中内嵌的概念词库；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轮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排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索引 （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Permuted Index)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：按照词库索引检索输入的词汇；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主题词说明 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(Scope Note)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：检索词汇的概念说明；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扩展检索 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(Explode)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：对检索词进行扩展检索；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分类代码 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(Classification Code)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：按分类代码检索。</a:t>
            </a:r>
            <a:endParaRPr lang="zh-CN" altLang="en-US" sz="240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030288"/>
            <a:ext cx="8591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4CF0CE-1962-4996-B43F-9D6EB8C8923A}" type="slidenum">
              <a:rPr kumimoji="1" lang="zh-TW" altLang="en-US" sz="2400">
                <a:solidFill>
                  <a:srgbClr val="0768A9"/>
                </a:solidFill>
                <a:latin typeface="Trebuchet MS" pitchFamily="34" charset="0"/>
              </a:rPr>
              <a:pPr/>
              <a:t>4</a:t>
            </a:fld>
            <a:endParaRPr kumimoji="1" lang="en-US" altLang="zh-TW" sz="2400">
              <a:solidFill>
                <a:srgbClr val="0768A9"/>
              </a:solidFill>
              <a:latin typeface="Trebuchet MS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zh-CN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题录文摘型数据库，</a:t>
            </a: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由</a:t>
            </a:r>
            <a:r>
              <a:rPr lang="en-US" altLang="zh-CN" smtClean="0">
                <a:solidFill>
                  <a:schemeClr val="tx1"/>
                </a:solidFill>
              </a:rPr>
              <a:t>US National Agricultural Library</a:t>
            </a: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出版；</a:t>
            </a:r>
            <a:endParaRPr lang="en-US" altLang="zh-CN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buClr>
                <a:srgbClr val="0070C0"/>
              </a:buClr>
            </a:pP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最早回溯至</a:t>
            </a:r>
            <a:r>
              <a:rPr lang="en-US" altLang="zh-CN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1970</a:t>
            </a: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年；</a:t>
            </a:r>
            <a:endParaRPr lang="en-US" altLang="zh-CN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buClr>
                <a:srgbClr val="0070C0"/>
              </a:buClr>
            </a:pPr>
            <a:r>
              <a:rPr lang="zh-CN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涵盖了与农业相关的</a:t>
            </a:r>
            <a:r>
              <a:rPr lang="en-US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380</a:t>
            </a:r>
            <a:r>
              <a:rPr lang="zh-CN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万个期刊文章、专题文章、专论、专利、软件、视听材料和技术报告的引文</a:t>
            </a: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；</a:t>
            </a:r>
            <a:endParaRPr lang="en-US" altLang="zh-CN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>
              <a:buClr>
                <a:srgbClr val="0070C0"/>
              </a:buClr>
            </a:pPr>
            <a:r>
              <a:rPr lang="zh-CN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包含农业和相关科学的所有方面，</a:t>
            </a: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如</a:t>
            </a:r>
            <a:r>
              <a:rPr lang="en-US" altLang="zh-CN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动物和牲畜科学、昆虫学、植物科学、林学、水产养殖和渔业、耕作和耕种系统、农业经济学以及土地和环境科学。每年该库新增约</a:t>
            </a:r>
            <a:r>
              <a:rPr lang="en-US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zh-TW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万个新纪录</a:t>
            </a:r>
            <a:r>
              <a:rPr lang="en-US" altLang="zh-CN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327025"/>
            <a:ext cx="31242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kumimoji="1" lang="en-US" altLang="zh-TW" sz="3800">
                <a:solidFill>
                  <a:srgbClr val="FFFFFF"/>
                </a:solidFill>
                <a:ea typeface="PMingLiU" pitchFamily="18" charset="-120"/>
              </a:rPr>
              <a:t>AGRICOLA</a:t>
            </a:r>
            <a:endParaRPr kumimoji="1" lang="zh-TW" altLang="en-US" sz="3800"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组合 14"/>
          <p:cNvGrpSpPr>
            <a:grpSpLocks/>
          </p:cNvGrpSpPr>
          <p:nvPr/>
        </p:nvGrpSpPr>
        <p:grpSpPr bwMode="auto">
          <a:xfrm>
            <a:off x="925513" y="1019175"/>
            <a:ext cx="4941887" cy="4862513"/>
            <a:chOff x="5778834" y="1081826"/>
            <a:chExt cx="5357095" cy="5424184"/>
          </a:xfrm>
        </p:grpSpPr>
        <p:sp>
          <p:nvSpPr>
            <p:cNvPr id="16" name="椭圆 4"/>
            <p:cNvSpPr/>
            <p:nvPr/>
          </p:nvSpPr>
          <p:spPr>
            <a:xfrm rot="197558">
              <a:off x="5778834" y="1081826"/>
              <a:ext cx="5357095" cy="5424184"/>
            </a:xfrm>
            <a:custGeom>
              <a:avLst/>
              <a:gdLst/>
              <a:ahLst/>
              <a:cxnLst/>
              <a:rect l="l" t="t" r="r" b="b"/>
              <a:pathLst>
                <a:path w="6373853" h="6453678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381000">
                <a:schemeClr val="bg1">
                  <a:lumMod val="65000"/>
                </a:scheme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91154" name="组合 89"/>
            <p:cNvGrpSpPr>
              <a:grpSpLocks/>
            </p:cNvGrpSpPr>
            <p:nvPr/>
          </p:nvGrpSpPr>
          <p:grpSpPr bwMode="auto">
            <a:xfrm>
              <a:off x="8812786" y="2196009"/>
              <a:ext cx="2192124" cy="2192123"/>
              <a:chOff x="2848131" y="1860029"/>
              <a:chExt cx="3807502" cy="3807502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848056" y="1859502"/>
                <a:ext cx="3807980" cy="3807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937726" y="1948700"/>
                <a:ext cx="3628641" cy="3629482"/>
              </a:xfrm>
              <a:prstGeom prst="ellipse">
                <a:avLst/>
              </a:prstGeom>
              <a:solidFill>
                <a:srgbClr val="C1B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1155" name="组合 109"/>
            <p:cNvGrpSpPr>
              <a:grpSpLocks/>
            </p:cNvGrpSpPr>
            <p:nvPr/>
          </p:nvGrpSpPr>
          <p:grpSpPr bwMode="auto">
            <a:xfrm>
              <a:off x="6962370" y="1155522"/>
              <a:ext cx="928603" cy="928602"/>
              <a:chOff x="2848131" y="1860029"/>
              <a:chExt cx="3807502" cy="380750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849887" y="1862819"/>
                <a:ext cx="3803195" cy="38047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941613" y="1957215"/>
                <a:ext cx="3619743" cy="36232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1156" name="组合 123"/>
            <p:cNvGrpSpPr>
              <a:grpSpLocks/>
            </p:cNvGrpSpPr>
            <p:nvPr/>
          </p:nvGrpSpPr>
          <p:grpSpPr bwMode="auto">
            <a:xfrm>
              <a:off x="5967465" y="2701597"/>
              <a:ext cx="928603" cy="928602"/>
              <a:chOff x="2848131" y="1860029"/>
              <a:chExt cx="3807502" cy="380750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850860" y="1862398"/>
                <a:ext cx="3803195" cy="38047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942586" y="1956789"/>
                <a:ext cx="3619743" cy="362325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1157" name="组合 129"/>
            <p:cNvGrpSpPr>
              <a:grpSpLocks/>
            </p:cNvGrpSpPr>
            <p:nvPr/>
          </p:nvGrpSpPr>
          <p:grpSpPr bwMode="auto">
            <a:xfrm>
              <a:off x="6541770" y="4645921"/>
              <a:ext cx="928603" cy="928602"/>
              <a:chOff x="2848131" y="1860029"/>
              <a:chExt cx="3807502" cy="380750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845722" y="1862787"/>
                <a:ext cx="3810253" cy="38047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937452" y="1949919"/>
                <a:ext cx="3626797" cy="362324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1158" name="组合 135"/>
            <p:cNvGrpSpPr>
              <a:grpSpLocks/>
            </p:cNvGrpSpPr>
            <p:nvPr/>
          </p:nvGrpSpPr>
          <p:grpSpPr bwMode="auto">
            <a:xfrm>
              <a:off x="8540058" y="5468856"/>
              <a:ext cx="928603" cy="928602"/>
              <a:chOff x="2848131" y="1860029"/>
              <a:chExt cx="3807502" cy="380750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851353" y="1857660"/>
                <a:ext cx="3803199" cy="38120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943084" y="1952051"/>
                <a:ext cx="3619738" cy="362325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9113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9113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9114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9114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91142" name="矩形 6"/>
          <p:cNvSpPr>
            <a:spLocks noChangeArrowheads="1"/>
          </p:cNvSpPr>
          <p:nvPr/>
        </p:nvSpPr>
        <p:spPr bwMode="auto">
          <a:xfrm>
            <a:off x="357188" y="244475"/>
            <a:ext cx="341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768A9"/>
                </a:solidFill>
                <a:latin typeface="黑体" pitchFamily="2" charset="-122"/>
                <a:ea typeface="黑体" pitchFamily="2" charset="-122"/>
              </a:rPr>
              <a:t>什么是主题词表</a:t>
            </a:r>
          </a:p>
        </p:txBody>
      </p:sp>
      <p:sp>
        <p:nvSpPr>
          <p:cNvPr id="6152" name="矩形 12"/>
          <p:cNvSpPr>
            <a:spLocks noChangeArrowheads="1"/>
          </p:cNvSpPr>
          <p:nvPr/>
        </p:nvSpPr>
        <p:spPr bwMode="auto">
          <a:xfrm>
            <a:off x="2101850" y="1301750"/>
            <a:ext cx="715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C</a:t>
            </a:r>
            <a:r>
              <a:rPr lang="en-US" altLang="zh-CN" sz="2000" dirty="0">
                <a:latin typeface="+mj-lt"/>
                <a:ea typeface="微软雅黑" pitchFamily="34" charset="-122"/>
              </a:rPr>
              <a:t>orn</a:t>
            </a:r>
            <a:endParaRPr lang="zh-CN" altLang="en-US" sz="2000" dirty="0">
              <a:latin typeface="+mj-lt"/>
              <a:ea typeface="微软雅黑" pitchFamily="34" charset="-122"/>
            </a:endParaRPr>
          </a:p>
        </p:txBody>
      </p:sp>
      <p:sp>
        <p:nvSpPr>
          <p:cNvPr id="6153" name="矩形 13"/>
          <p:cNvSpPr>
            <a:spLocks noChangeArrowheads="1"/>
          </p:cNvSpPr>
          <p:nvPr/>
        </p:nvSpPr>
        <p:spPr bwMode="auto">
          <a:xfrm>
            <a:off x="4121150" y="2771775"/>
            <a:ext cx="113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latin typeface="+mj-lt"/>
                <a:ea typeface="微软雅黑" pitchFamily="34" charset="-122"/>
              </a:rPr>
              <a:t>Maize</a:t>
            </a:r>
            <a:endParaRPr lang="zh-CN" altLang="en-US" sz="2400" dirty="0">
              <a:latin typeface="+mj-lt"/>
              <a:ea typeface="微软雅黑" pitchFamily="34" charset="-122"/>
            </a:endParaRPr>
          </a:p>
        </p:txBody>
      </p:sp>
      <p:sp>
        <p:nvSpPr>
          <p:cNvPr id="6154" name="矩形 14"/>
          <p:cNvSpPr>
            <a:spLocks noChangeArrowheads="1"/>
          </p:cNvSpPr>
          <p:nvPr/>
        </p:nvSpPr>
        <p:spPr bwMode="auto">
          <a:xfrm>
            <a:off x="2938463" y="5168900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P</a:t>
            </a:r>
            <a:r>
              <a:rPr lang="en-US" altLang="zh-CN" sz="2000" dirty="0">
                <a:latin typeface="+mj-lt"/>
                <a:ea typeface="微软雅黑" pitchFamily="34" charset="-122"/>
              </a:rPr>
              <a:t>opcorn</a:t>
            </a:r>
            <a:endParaRPr lang="zh-CN" altLang="en-US" sz="2000" dirty="0">
              <a:latin typeface="+mj-lt"/>
              <a:ea typeface="微软雅黑" pitchFamily="34" charset="-122"/>
            </a:endParaRPr>
          </a:p>
        </p:txBody>
      </p:sp>
      <p:sp>
        <p:nvSpPr>
          <p:cNvPr id="6155" name="矩形 15"/>
          <p:cNvSpPr>
            <a:spLocks noChangeArrowheads="1"/>
          </p:cNvSpPr>
          <p:nvPr/>
        </p:nvSpPr>
        <p:spPr bwMode="auto">
          <a:xfrm>
            <a:off x="360363" y="2687638"/>
            <a:ext cx="1481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Dent maize</a:t>
            </a:r>
            <a:endParaRPr lang="zh-CN" altLang="en-US" sz="2000" dirty="0">
              <a:latin typeface="+mj-lt"/>
              <a:ea typeface="微软雅黑" pitchFamily="34" charset="-122"/>
            </a:endParaRPr>
          </a:p>
        </p:txBody>
      </p:sp>
      <p:sp>
        <p:nvSpPr>
          <p:cNvPr id="6156" name="矩形 15"/>
          <p:cNvSpPr>
            <a:spLocks noChangeArrowheads="1"/>
          </p:cNvSpPr>
          <p:nvPr/>
        </p:nvSpPr>
        <p:spPr bwMode="auto">
          <a:xfrm>
            <a:off x="357188" y="4446588"/>
            <a:ext cx="2046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Opaque-2 maize</a:t>
            </a:r>
            <a:endParaRPr lang="zh-CN" altLang="en-US" sz="2000" dirty="0">
              <a:latin typeface="+mj-lt"/>
              <a:ea typeface="微软雅黑" pitchFamily="34" charset="-122"/>
            </a:endParaRPr>
          </a:p>
        </p:txBody>
      </p:sp>
      <p:grpSp>
        <p:nvGrpSpPr>
          <p:cNvPr id="29" name="组合 31"/>
          <p:cNvGrpSpPr>
            <a:grpSpLocks/>
          </p:cNvGrpSpPr>
          <p:nvPr/>
        </p:nvGrpSpPr>
        <p:grpSpPr bwMode="auto">
          <a:xfrm flipV="1">
            <a:off x="6288471" y="538515"/>
            <a:ext cx="2295965" cy="1979644"/>
            <a:chOff x="4892554" y="1179176"/>
            <a:chExt cx="2088232" cy="1769047"/>
          </a:xfrm>
          <a:solidFill>
            <a:srgbClr val="0C77B7"/>
          </a:solidFill>
        </p:grpSpPr>
        <p:sp>
          <p:nvSpPr>
            <p:cNvPr id="32" name="矩形 31"/>
            <p:cNvSpPr/>
            <p:nvPr/>
          </p:nvSpPr>
          <p:spPr>
            <a:xfrm>
              <a:off x="4892554" y="1610781"/>
              <a:ext cx="2088232" cy="133744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Bodoni MT"/>
                <a:ea typeface="微软雅黑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4892554" y="1179176"/>
              <a:ext cx="2088232" cy="431605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Bodoni MT"/>
                <a:ea typeface="微软雅黑"/>
              </a:endParaRPr>
            </a:p>
          </p:txBody>
        </p:sp>
      </p:grpSp>
      <p:sp>
        <p:nvSpPr>
          <p:cNvPr id="34" name="矩形 12"/>
          <p:cNvSpPr>
            <a:spLocks noChangeArrowheads="1"/>
          </p:cNvSpPr>
          <p:nvPr/>
        </p:nvSpPr>
        <p:spPr bwMode="auto">
          <a:xfrm>
            <a:off x="6700838" y="1104900"/>
            <a:ext cx="154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C</a:t>
            </a:r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ereals</a:t>
            </a:r>
            <a:endParaRPr lang="zh-CN" altLang="en-US" sz="32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913" y="3741738"/>
            <a:ext cx="2949575" cy="23383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相关</a:t>
            </a: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词（</a:t>
            </a:r>
            <a:r>
              <a:rPr lang="en-US" altLang="zh-CN" sz="2000" dirty="0">
                <a:latin typeface="+mj-lt"/>
                <a:ea typeface="黑体" panose="02010609060101010101" pitchFamily="49" charset="-122"/>
              </a:rPr>
              <a:t>Related terms</a:t>
            </a:r>
            <a:r>
              <a:rPr lang="zh-CN" altLang="en-US" sz="2000" dirty="0">
                <a:latin typeface="+mj-lt"/>
                <a:ea typeface="黑体" panose="02010609060101010101" pitchFamily="49" charset="-122"/>
              </a:rPr>
              <a:t>）</a:t>
            </a:r>
            <a:endParaRPr lang="en-US" altLang="zh-CN" sz="2000" dirty="0"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American 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corn rust</a:t>
            </a: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bacterial 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maize stalk rot</a:t>
            </a: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bacterial 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stalk rot	</a:t>
            </a: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bacterial 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top rot</a:t>
            </a: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bacterial </a:t>
            </a:r>
            <a:r>
              <a:rPr lang="en-US" altLang="zh-CN" dirty="0">
                <a:latin typeface="+mj-lt"/>
                <a:ea typeface="黑体" panose="02010609060101010101" pitchFamily="49" charset="-122"/>
              </a:rPr>
              <a:t>wilt of maize</a:t>
            </a: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Common corn rust</a:t>
            </a:r>
          </a:p>
          <a:p>
            <a:pPr>
              <a:defRPr/>
            </a:pPr>
            <a:r>
              <a:rPr lang="en-US" altLang="zh-CN" dirty="0">
                <a:latin typeface="+mj-lt"/>
                <a:ea typeface="黑体" panose="02010609060101010101" pitchFamily="49" charset="-122"/>
              </a:rPr>
              <a:t>……</a:t>
            </a:r>
            <a:endParaRPr lang="zh-CN" altLang="en-US" dirty="0"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950913"/>
            <a:ext cx="8505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主题匹配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377950"/>
            <a:ext cx="7632700" cy="4816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7" name="椭圆 6"/>
          <p:cNvSpPr/>
          <p:nvPr/>
        </p:nvSpPr>
        <p:spPr>
          <a:xfrm>
            <a:off x="1023938" y="2879725"/>
            <a:ext cx="163512" cy="906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214938" y="2062163"/>
            <a:ext cx="639762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18025"/>
            <a:ext cx="84867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主题词库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958850"/>
            <a:ext cx="8486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1316038"/>
            <a:ext cx="7596188" cy="488156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7" name="椭圆 6"/>
          <p:cNvSpPr/>
          <p:nvPr/>
        </p:nvSpPr>
        <p:spPr>
          <a:xfrm>
            <a:off x="6294438" y="1709738"/>
            <a:ext cx="638175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轮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排索引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638" y="3548063"/>
            <a:ext cx="7234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扩大检索的工具：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检索主题词库中包含检索词的主题词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53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455613"/>
            <a:ext cx="85058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77" y="-81888"/>
            <a:ext cx="8410575" cy="108585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常用字段检索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67754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11963" y="1412875"/>
            <a:ext cx="2160587" cy="317023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Find Citation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可一步检索一组字段，如按作者名与文章题名，或按期刊名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卷号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期号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页码组合检索。利用少量的信息通过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Find Citation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来定位某个特定的文献。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字段检索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765175"/>
            <a:ext cx="6442076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068638"/>
            <a:ext cx="6819900" cy="31146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264275" y="188913"/>
            <a:ext cx="2844800" cy="286226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Search Fields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可检索或浏览一数据库的一个或多个（或全部）字段，这是最大范围的检索。该检索方法可用于查找新的或罕见的主题，或者查找作者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主题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题目等常用字段以外的其他位置。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15900"/>
            <a:ext cx="8477250" cy="59626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5" name="椭圆 4"/>
          <p:cNvSpPr/>
          <p:nvPr/>
        </p:nvSpPr>
        <p:spPr>
          <a:xfrm>
            <a:off x="4751388" y="5313363"/>
            <a:ext cx="1881187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953000"/>
            <a:ext cx="3676650" cy="939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7175" y="225425"/>
            <a:ext cx="5981700" cy="59531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组合 23"/>
          <p:cNvGrpSpPr>
            <a:grpSpLocks/>
          </p:cNvGrpSpPr>
          <p:nvPr/>
        </p:nvGrpSpPr>
        <p:grpSpPr bwMode="auto">
          <a:xfrm>
            <a:off x="1930400" y="1000125"/>
            <a:ext cx="5438775" cy="5162550"/>
            <a:chOff x="2800169" y="1581035"/>
            <a:chExt cx="4022950" cy="3818764"/>
          </a:xfrm>
        </p:grpSpPr>
        <p:grpSp>
          <p:nvGrpSpPr>
            <p:cNvPr id="101395" name="组合 10"/>
            <p:cNvGrpSpPr>
              <a:grpSpLocks/>
            </p:cNvGrpSpPr>
            <p:nvPr/>
          </p:nvGrpSpPr>
          <p:grpSpPr bwMode="auto">
            <a:xfrm>
              <a:off x="3347864" y="2167596"/>
              <a:ext cx="2871901" cy="2447821"/>
              <a:chOff x="3212267" y="1557282"/>
              <a:chExt cx="2714063" cy="2379887"/>
            </a:xfrm>
          </p:grpSpPr>
          <p:sp>
            <p:nvSpPr>
              <p:cNvPr id="12" name="空心弧 2"/>
              <p:cNvSpPr/>
              <p:nvPr/>
            </p:nvSpPr>
            <p:spPr>
              <a:xfrm>
                <a:off x="4650342" y="1557282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cubicBezTo>
                      <a:pt x="160168" y="9608"/>
                      <a:pt x="314383" y="51836"/>
                      <a:pt x="453426" y="123570"/>
                    </a:cubicBezTo>
                    <a:lnTo>
                      <a:pt x="604345" y="36837"/>
                    </a:lnTo>
                    <a:lnTo>
                      <a:pt x="604694" y="212831"/>
                    </a:lnTo>
                    <a:cubicBezTo>
                      <a:pt x="715765" y="290557"/>
                      <a:pt x="813361" y="388350"/>
                      <a:pt x="892379" y="502645"/>
                    </a:cubicBezTo>
                    <a:lnTo>
                      <a:pt x="207443" y="922713"/>
                    </a:lnTo>
                    <a:cubicBezTo>
                      <a:pt x="153410" y="860704"/>
                      <a:pt x="80429" y="818732"/>
                      <a:pt x="0" y="802318"/>
                    </a:cubicBezTo>
                    <a:close/>
                  </a:path>
                </a:pathLst>
              </a:custGeom>
              <a:solidFill>
                <a:srgbClr val="0072B1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3" name="空心弧 2"/>
              <p:cNvSpPr/>
              <p:nvPr/>
            </p:nvSpPr>
            <p:spPr>
              <a:xfrm flipH="1">
                <a:off x="3590473" y="1557282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lnTo>
                      <a:pt x="0" y="802318"/>
                    </a:lnTo>
                    <a:cubicBezTo>
                      <a:pt x="80429" y="818732"/>
                      <a:pt x="153410" y="860704"/>
                      <a:pt x="207443" y="922713"/>
                    </a:cubicBezTo>
                    <a:lnTo>
                      <a:pt x="892379" y="502645"/>
                    </a:lnTo>
                    <a:cubicBezTo>
                      <a:pt x="810691" y="384489"/>
                      <a:pt x="709150" y="283968"/>
                      <a:pt x="593122" y="205428"/>
                    </a:cubicBezTo>
                    <a:lnTo>
                      <a:pt x="592787" y="36837"/>
                    </a:lnTo>
                    <a:lnTo>
                      <a:pt x="447197" y="120508"/>
                    </a:lnTo>
                    <a:cubicBezTo>
                      <a:pt x="309813" y="50592"/>
                      <a:pt x="157796" y="9466"/>
                      <a:pt x="0" y="0"/>
                    </a:cubicBezTo>
                    <a:close/>
                  </a:path>
                </a:pathLst>
              </a:custGeom>
              <a:solidFill>
                <a:srgbClr val="C1B7A0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4" name="空心弧 2"/>
              <p:cNvSpPr/>
              <p:nvPr/>
            </p:nvSpPr>
            <p:spPr>
              <a:xfrm rot="18030313" flipH="1">
                <a:off x="3227434" y="2376908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lnTo>
                      <a:pt x="0" y="802318"/>
                    </a:lnTo>
                    <a:cubicBezTo>
                      <a:pt x="80429" y="818732"/>
                      <a:pt x="153410" y="860704"/>
                      <a:pt x="207443" y="922713"/>
                    </a:cubicBezTo>
                    <a:lnTo>
                      <a:pt x="892379" y="502645"/>
                    </a:lnTo>
                    <a:cubicBezTo>
                      <a:pt x="808327" y="381070"/>
                      <a:pt x="703256" y="278165"/>
                      <a:pt x="582884" y="198879"/>
                    </a:cubicBezTo>
                    <a:lnTo>
                      <a:pt x="584113" y="18918"/>
                    </a:lnTo>
                    <a:lnTo>
                      <a:pt x="423962" y="109089"/>
                    </a:lnTo>
                    <a:cubicBezTo>
                      <a:pt x="292751" y="46081"/>
                      <a:pt x="148949" y="8935"/>
                      <a:pt x="0" y="0"/>
                    </a:cubicBezTo>
                    <a:close/>
                  </a:path>
                </a:pathLst>
              </a:custGeom>
              <a:solidFill>
                <a:srgbClr val="0072B1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5" name="空心弧 2"/>
              <p:cNvSpPr/>
              <p:nvPr/>
            </p:nvSpPr>
            <p:spPr>
              <a:xfrm rot="3569687">
                <a:off x="5018784" y="2376908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0" y="0"/>
                    </a:moveTo>
                    <a:cubicBezTo>
                      <a:pt x="151721" y="9102"/>
                      <a:pt x="298101" y="47473"/>
                      <a:pt x="431244" y="112668"/>
                    </a:cubicBezTo>
                    <a:lnTo>
                      <a:pt x="577343" y="30408"/>
                    </a:lnTo>
                    <a:lnTo>
                      <a:pt x="576222" y="194617"/>
                    </a:lnTo>
                    <a:cubicBezTo>
                      <a:pt x="699400" y="274403"/>
                      <a:pt x="806788" y="378844"/>
                      <a:pt x="892379" y="502645"/>
                    </a:cubicBezTo>
                    <a:lnTo>
                      <a:pt x="207443" y="922713"/>
                    </a:lnTo>
                    <a:cubicBezTo>
                      <a:pt x="153410" y="860704"/>
                      <a:pt x="80429" y="818732"/>
                      <a:pt x="0" y="802318"/>
                    </a:cubicBezTo>
                    <a:close/>
                  </a:path>
                </a:pathLst>
              </a:custGeom>
              <a:solidFill>
                <a:srgbClr val="C1B7A0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6" name="空心弧 2"/>
              <p:cNvSpPr/>
              <p:nvPr/>
            </p:nvSpPr>
            <p:spPr>
              <a:xfrm flipV="1">
                <a:off x="4650342" y="3014456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207443" y="922713"/>
                    </a:moveTo>
                    <a:lnTo>
                      <a:pt x="892379" y="502645"/>
                    </a:lnTo>
                    <a:cubicBezTo>
                      <a:pt x="813365" y="388357"/>
                      <a:pt x="715776" y="290568"/>
                      <a:pt x="604713" y="212844"/>
                    </a:cubicBezTo>
                    <a:lnTo>
                      <a:pt x="604345" y="27002"/>
                    </a:lnTo>
                    <a:lnTo>
                      <a:pt x="444202" y="119036"/>
                    </a:lnTo>
                    <a:cubicBezTo>
                      <a:pt x="307615" y="49999"/>
                      <a:pt x="156655" y="9398"/>
                      <a:pt x="0" y="0"/>
                    </a:cubicBezTo>
                    <a:lnTo>
                      <a:pt x="0" y="802318"/>
                    </a:lnTo>
                    <a:cubicBezTo>
                      <a:pt x="80429" y="818732"/>
                      <a:pt x="153410" y="860704"/>
                      <a:pt x="207443" y="922713"/>
                    </a:cubicBezTo>
                    <a:close/>
                  </a:path>
                </a:pathLst>
              </a:custGeom>
              <a:solidFill>
                <a:srgbClr val="0072B1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  <p:sp>
            <p:nvSpPr>
              <p:cNvPr id="17" name="空心弧 2"/>
              <p:cNvSpPr/>
              <p:nvPr/>
            </p:nvSpPr>
            <p:spPr>
              <a:xfrm flipH="1" flipV="1">
                <a:off x="3590473" y="3014456"/>
                <a:ext cx="892379" cy="922713"/>
              </a:xfrm>
              <a:custGeom>
                <a:avLst/>
                <a:gdLst/>
                <a:ahLst/>
                <a:cxnLst/>
                <a:rect l="l" t="t" r="r" b="b"/>
                <a:pathLst>
                  <a:path w="892379" h="922713">
                    <a:moveTo>
                      <a:pt x="207443" y="922713"/>
                    </a:moveTo>
                    <a:cubicBezTo>
                      <a:pt x="153410" y="860704"/>
                      <a:pt x="80429" y="818732"/>
                      <a:pt x="0" y="802318"/>
                    </a:cubicBezTo>
                    <a:lnTo>
                      <a:pt x="0" y="0"/>
                    </a:lnTo>
                    <a:cubicBezTo>
                      <a:pt x="154283" y="9255"/>
                      <a:pt x="303042" y="48777"/>
                      <a:pt x="437972" y="115975"/>
                    </a:cubicBezTo>
                    <a:lnTo>
                      <a:pt x="592787" y="27002"/>
                    </a:lnTo>
                    <a:lnTo>
                      <a:pt x="593141" y="205441"/>
                    </a:lnTo>
                    <a:cubicBezTo>
                      <a:pt x="709161" y="283979"/>
                      <a:pt x="810696" y="384496"/>
                      <a:pt x="892379" y="502645"/>
                    </a:cubicBezTo>
                    <a:close/>
                  </a:path>
                </a:pathLst>
              </a:custGeom>
              <a:solidFill>
                <a:srgbClr val="C1B7A0"/>
              </a:soli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Broadway" panose="04040905080B02020502" pitchFamily="82" charset="0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2800169" y="2314961"/>
              <a:ext cx="3998291" cy="2215869"/>
            </a:xfrm>
            <a:prstGeom prst="line">
              <a:avLst/>
            </a:prstGeom>
            <a:ln w="12700">
              <a:solidFill>
                <a:srgbClr val="0033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836571" y="2273861"/>
              <a:ext cx="3986548" cy="2192384"/>
            </a:xfrm>
            <a:prstGeom prst="line">
              <a:avLst/>
            </a:prstGeom>
            <a:ln w="12700">
              <a:solidFill>
                <a:srgbClr val="0033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765849" y="1581035"/>
              <a:ext cx="10569" cy="3818764"/>
            </a:xfrm>
            <a:prstGeom prst="line">
              <a:avLst/>
            </a:prstGeom>
            <a:ln w="12700">
              <a:solidFill>
                <a:srgbClr val="0033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399" name="组合 20"/>
            <p:cNvGrpSpPr>
              <a:grpSpLocks/>
            </p:cNvGrpSpPr>
            <p:nvPr/>
          </p:nvGrpSpPr>
          <p:grpSpPr bwMode="auto">
            <a:xfrm>
              <a:off x="4434353" y="3036987"/>
              <a:ext cx="681847" cy="681847"/>
              <a:chOff x="1268047" y="1694923"/>
              <a:chExt cx="681847" cy="68184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68047" y="1694923"/>
                <a:ext cx="681847" cy="68184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364694" y="1772583"/>
                <a:ext cx="504924" cy="504941"/>
              </a:xfrm>
              <a:prstGeom prst="ellipse">
                <a:avLst/>
              </a:prstGeom>
              <a:solidFill>
                <a:srgbClr val="007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10137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10137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10138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10138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/>
                <a:ea typeface="微软雅黑"/>
                <a:cs typeface="微软雅黑"/>
              </a:rPr>
              <a:t>点击添加文本</a:t>
            </a:r>
          </a:p>
        </p:txBody>
      </p:sp>
      <p:sp>
        <p:nvSpPr>
          <p:cNvPr id="101382" name="矩形 6"/>
          <p:cNvSpPr>
            <a:spLocks noChangeArrowheads="1"/>
          </p:cNvSpPr>
          <p:nvPr/>
        </p:nvSpPr>
        <p:spPr bwMode="auto">
          <a:xfrm>
            <a:off x="357188" y="285750"/>
            <a:ext cx="28098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400" b="1">
                <a:solidFill>
                  <a:srgbClr val="0768A9"/>
                </a:solidFill>
                <a:latin typeface="黑体" pitchFamily="2" charset="-122"/>
                <a:ea typeface="黑体" pitchFamily="2" charset="-122"/>
              </a:rPr>
              <a:t>转回</a:t>
            </a:r>
            <a:r>
              <a:rPr lang="en-US" altLang="zh-CN" sz="3400" b="1">
                <a:solidFill>
                  <a:srgbClr val="0768A9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3400" b="1">
                <a:solidFill>
                  <a:srgbClr val="0768A9"/>
                </a:solidFill>
                <a:latin typeface="黑体" pitchFamily="2" charset="-122"/>
                <a:ea typeface="黑体" pitchFamily="2" charset="-122"/>
              </a:rPr>
              <a:t>开始</a:t>
            </a:r>
          </a:p>
        </p:txBody>
      </p:sp>
      <p:sp>
        <p:nvSpPr>
          <p:cNvPr id="4104" name="矩形 12"/>
          <p:cNvSpPr>
            <a:spLocks noChangeArrowheads="1"/>
          </p:cNvSpPr>
          <p:nvPr/>
        </p:nvSpPr>
        <p:spPr bwMode="auto">
          <a:xfrm>
            <a:off x="320675" y="2865438"/>
            <a:ext cx="2368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知道某个关键字或领域，想了解更多学科体系方面的知识。</a:t>
            </a:r>
          </a:p>
        </p:txBody>
      </p:sp>
      <p:sp>
        <p:nvSpPr>
          <p:cNvPr id="4105" name="矩形 13"/>
          <p:cNvSpPr>
            <a:spLocks noChangeArrowheads="1"/>
          </p:cNvSpPr>
          <p:nvPr/>
        </p:nvSpPr>
        <p:spPr bwMode="auto">
          <a:xfrm>
            <a:off x="6530975" y="2998788"/>
            <a:ext cx="2859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接到一个课题，</a:t>
            </a:r>
            <a:endParaRPr lang="en-US" altLang="zh-CN" sz="240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进行初步调研。</a:t>
            </a:r>
          </a:p>
        </p:txBody>
      </p:sp>
      <p:sp>
        <p:nvSpPr>
          <p:cNvPr id="4106" name="矩形 14"/>
          <p:cNvSpPr>
            <a:spLocks noChangeArrowheads="1"/>
          </p:cNvSpPr>
          <p:nvPr/>
        </p:nvSpPr>
        <p:spPr bwMode="auto">
          <a:xfrm>
            <a:off x="4953000" y="5116513"/>
            <a:ext cx="208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全面精准的收集课题文献。</a:t>
            </a:r>
          </a:p>
        </p:txBody>
      </p:sp>
      <p:sp>
        <p:nvSpPr>
          <p:cNvPr id="4107" name="矩形 15"/>
          <p:cNvSpPr>
            <a:spLocks noChangeArrowheads="1"/>
          </p:cNvSpPr>
          <p:nvPr/>
        </p:nvSpPr>
        <p:spPr bwMode="auto">
          <a:xfrm>
            <a:off x="2019300" y="5092700"/>
            <a:ext cx="2347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想进行某个具体方面信息的查找。</a:t>
            </a:r>
          </a:p>
        </p:txBody>
      </p:sp>
      <p:sp>
        <p:nvSpPr>
          <p:cNvPr id="4108" name="矩形 14"/>
          <p:cNvSpPr>
            <a:spLocks noChangeArrowheads="1"/>
          </p:cNvSpPr>
          <p:nvPr/>
        </p:nvSpPr>
        <p:spPr bwMode="auto">
          <a:xfrm>
            <a:off x="4764088" y="938213"/>
            <a:ext cx="32337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知道部分单词、作者名、或出版年等零碎信息</a:t>
            </a:r>
          </a:p>
        </p:txBody>
      </p:sp>
      <p:sp>
        <p:nvSpPr>
          <p:cNvPr id="4109" name="矩形 15"/>
          <p:cNvSpPr>
            <a:spLocks noChangeArrowheads="1"/>
          </p:cNvSpPr>
          <p:nvPr/>
        </p:nvSpPr>
        <p:spPr bwMode="auto">
          <a:xfrm>
            <a:off x="2292350" y="100965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2" charset="-122"/>
                <a:ea typeface="黑体" pitchFamily="2" charset="-122"/>
              </a:rPr>
              <a:t>清楚知道完整的文章标题。</a:t>
            </a: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1679575" y="174625"/>
            <a:ext cx="7485063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Title: The organization of work: implications for injury and illness among immigrant Latino poultry-processing workers.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8" name="矩形 15"/>
          <p:cNvSpPr>
            <a:spLocks noChangeArrowheads="1"/>
          </p:cNvSpPr>
          <p:nvPr/>
        </p:nvSpPr>
        <p:spPr bwMode="auto">
          <a:xfrm>
            <a:off x="5365750" y="-15875"/>
            <a:ext cx="3646488" cy="10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Keywords: transgenic corn</a:t>
            </a:r>
          </a:p>
          <a:p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Author: Smith J*</a:t>
            </a:r>
          </a:p>
          <a:p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Publication year:2010-2013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9" name="矩形 15"/>
          <p:cNvSpPr>
            <a:spLocks noChangeArrowheads="1"/>
          </p:cNvSpPr>
          <p:nvPr/>
        </p:nvSpPr>
        <p:spPr bwMode="auto">
          <a:xfrm>
            <a:off x="6462713" y="3927475"/>
            <a:ext cx="2630487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heavy metal water pollution in pig farms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0" name="矩形 15"/>
          <p:cNvSpPr>
            <a:spLocks noChangeArrowheads="1"/>
          </p:cNvSpPr>
          <p:nvPr/>
        </p:nvSpPr>
        <p:spPr bwMode="auto">
          <a:xfrm>
            <a:off x="4460875" y="5984875"/>
            <a:ext cx="4676775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psittaco*  AND  parrot? AND diagnos*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1" name="矩形 15"/>
          <p:cNvSpPr>
            <a:spLocks noChangeArrowheads="1"/>
          </p:cNvSpPr>
          <p:nvPr/>
        </p:nvSpPr>
        <p:spPr bwMode="auto">
          <a:xfrm>
            <a:off x="120650" y="2430463"/>
            <a:ext cx="1931988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Sweet pepper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2" name="矩形 15"/>
          <p:cNvSpPr>
            <a:spLocks noChangeArrowheads="1"/>
          </p:cNvSpPr>
          <p:nvPr/>
        </p:nvSpPr>
        <p:spPr bwMode="auto">
          <a:xfrm>
            <a:off x="188913" y="5518150"/>
            <a:ext cx="1876425" cy="708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err="1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Borrelia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包柔氏螺旋体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  <p:bldP spid="4109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955675"/>
            <a:ext cx="8151813" cy="53006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dirty="0" smtClean="0">
                <a:ea typeface="黑体" panose="02010609060101010101" pitchFamily="49" charset="-122"/>
              </a:rPr>
              <a:t>Ovid</a:t>
            </a:r>
            <a:r>
              <a:rPr lang="zh-CN" altLang="en-US" b="1" dirty="0" smtClean="0">
                <a:ea typeface="黑体" panose="02010609060101010101" pitchFamily="49" charset="-122"/>
              </a:rPr>
              <a:t>检索结果输出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2" name="Oval 6"/>
          <p:cNvSpPr/>
          <p:nvPr/>
        </p:nvSpPr>
        <p:spPr>
          <a:xfrm>
            <a:off x="2863850" y="1571625"/>
            <a:ext cx="304800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2850" y="1030288"/>
            <a:ext cx="504825" cy="39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14" name="Oval 6"/>
          <p:cNvSpPr/>
          <p:nvPr/>
        </p:nvSpPr>
        <p:spPr>
          <a:xfrm>
            <a:off x="2836863" y="3878263"/>
            <a:ext cx="304800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3" name="Oval 6"/>
          <p:cNvSpPr/>
          <p:nvPr/>
        </p:nvSpPr>
        <p:spPr>
          <a:xfrm>
            <a:off x="2454275" y="1069975"/>
            <a:ext cx="1366838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70538" y="1066800"/>
            <a:ext cx="603250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15063" y="1030288"/>
            <a:ext cx="504825" cy="39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87925" y="1030288"/>
            <a:ext cx="1731963" cy="396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8563" y="1547813"/>
            <a:ext cx="3581400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675" y="1558925"/>
            <a:ext cx="3213100" cy="497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75" y="1571625"/>
            <a:ext cx="35623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5" grpId="1" animBg="1"/>
      <p:bldP spid="14" grpId="0" animBg="1"/>
      <p:bldP spid="13" grpId="0" animBg="1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DD5088-85F1-46AD-867C-B013ABD802E3}" type="slidenum">
              <a:rPr kumimoji="1" lang="zh-TW" altLang="en-US" sz="2400">
                <a:solidFill>
                  <a:srgbClr val="0768A9"/>
                </a:solidFill>
                <a:latin typeface="Trebuchet MS" pitchFamily="34" charset="0"/>
              </a:rPr>
              <a:pPr/>
              <a:t>5</a:t>
            </a:fld>
            <a:endParaRPr kumimoji="1" lang="en-US" altLang="zh-TW" sz="2400">
              <a:solidFill>
                <a:srgbClr val="0768A9"/>
              </a:solidFill>
              <a:latin typeface="Trebuchet MS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5588"/>
            <a:ext cx="8153400" cy="48006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题录文摘数据库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AGRIS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协调中心和联合国食品和农业组织（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FAO</a:t>
            </a: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创建和出版；</a:t>
            </a:r>
            <a:endParaRPr lang="en-US" altLang="zh-TW" b="1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提供世界范围内农业科学和技术专著的内容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，涵盖超过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135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个国家的信息；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涵盖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农业诸多方面，如：林业、家畜管理、水生科学和渔业，以及人类营养学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，等；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数据库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包含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独特的原始资料，如未出版的科学和技术报告、专论、学会论文、政府出版物以及更多出处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每年该库新增约</a:t>
            </a:r>
            <a:r>
              <a:rPr lang="en-US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万个新纪录， 并配有英文、法文和西班牙文的关键词汇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数据信息</a:t>
            </a:r>
            <a:r>
              <a:rPr lang="en-US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1975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年至今。</a:t>
            </a:r>
            <a:endPara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endPara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23850"/>
            <a:ext cx="31242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kumimoji="1" lang="en-US" altLang="zh-TW" sz="3800">
                <a:solidFill>
                  <a:srgbClr val="FFFFFF"/>
                </a:solidFill>
                <a:ea typeface="PMingLiU" pitchFamily="18" charset="-120"/>
              </a:rPr>
              <a:t>AGRIS</a:t>
            </a:r>
            <a:endParaRPr kumimoji="1" lang="zh-TW" altLang="en-US" sz="3800"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950913"/>
            <a:ext cx="7021513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dirty="0" smtClean="0">
                <a:ea typeface="黑体" panose="02010609060101010101" pitchFamily="49" charset="-122"/>
              </a:rPr>
              <a:t>Ovid</a:t>
            </a:r>
            <a:r>
              <a:rPr lang="zh-CN" altLang="en-US" b="1" dirty="0" smtClean="0">
                <a:ea typeface="黑体" panose="02010609060101010101" pitchFamily="49" charset="-122"/>
              </a:rPr>
              <a:t>提供多种全文链接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662738" y="2135188"/>
            <a:ext cx="995362" cy="198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62738" y="1606550"/>
            <a:ext cx="993775" cy="306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62738" y="2471738"/>
            <a:ext cx="995362" cy="198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62738" y="2921000"/>
            <a:ext cx="1236662" cy="198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95288" y="1277938"/>
            <a:ext cx="5202237" cy="4846637"/>
            <a:chOff x="-2385494" y="1605963"/>
            <a:chExt cx="5203093" cy="484725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385494" y="1605963"/>
              <a:ext cx="5203093" cy="4847258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-1162918" y="3533435"/>
              <a:ext cx="1708431" cy="36834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768A9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•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  <a:cs typeface="Arial" pitchFamily="34" charset="0"/>
                </a:rPr>
                <a:t>题</a:t>
              </a:r>
              <a:r>
                <a:rPr lang="zh-CN" altLang="en-US" sz="1800" b="1" dirty="0" smtClean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  <a:cs typeface="Arial" pitchFamily="34" charset="0"/>
                </a:rPr>
                <a:t>录文摘数据</a:t>
              </a:r>
              <a:endParaRPr lang="zh-CN" altLang="en-US" sz="1800" b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  <a:cs typeface="Arial" pitchFamily="34" charset="0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68300" y="1438275"/>
            <a:ext cx="11725275" cy="5875338"/>
            <a:chOff x="-10374183" y="-2677218"/>
            <a:chExt cx="12652395" cy="6399693"/>
          </a:xfrm>
        </p:grpSpPr>
        <p:sp>
          <p:nvSpPr>
            <p:cNvPr id="104465" name="TextBox 22"/>
            <p:cNvSpPr txBox="1">
              <a:spLocks noChangeArrowheads="1"/>
            </p:cNvSpPr>
            <p:nvPr/>
          </p:nvSpPr>
          <p:spPr bwMode="auto">
            <a:xfrm>
              <a:off x="468981" y="3320160"/>
              <a:ext cx="1809231" cy="4023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  <a:cs typeface="Arial" charset="0"/>
                </a:rPr>
                <a:t>CAB</a:t>
              </a:r>
              <a:r>
                <a:rPr lang="zh-CN" altLang="en-US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  <a:cs typeface="Arial" charset="0"/>
                </a:rPr>
                <a:t>的</a:t>
              </a:r>
              <a:r>
                <a:rPr lang="en-US" altLang="zh-CN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  <a:cs typeface="Arial" charset="0"/>
                </a:rPr>
                <a:t>PDF</a:t>
              </a:r>
              <a:r>
                <a:rPr lang="zh-CN" altLang="en-US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  <a:cs typeface="Arial" charset="0"/>
                </a:rPr>
                <a:t>全文</a:t>
              </a:r>
            </a:p>
          </p:txBody>
        </p:sp>
        <p:pic>
          <p:nvPicPr>
            <p:cNvPr id="10446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0374183" y="-2677218"/>
              <a:ext cx="6146495" cy="498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708025" y="1912938"/>
            <a:ext cx="5356225" cy="3235325"/>
            <a:chOff x="-2364471" y="1304277"/>
            <a:chExt cx="5356388" cy="323552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364471" y="1304277"/>
              <a:ext cx="5356388" cy="3235523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</p:pic>
        <p:sp>
          <p:nvSpPr>
            <p:cNvPr id="104464" name="TextBox 27"/>
            <p:cNvSpPr txBox="1">
              <a:spLocks noChangeArrowheads="1"/>
            </p:cNvSpPr>
            <p:nvPr/>
          </p:nvSpPr>
          <p:spPr bwMode="auto">
            <a:xfrm>
              <a:off x="-630798" y="2510158"/>
              <a:ext cx="1906868" cy="6090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  <a:cs typeface="Arial" charset="0"/>
                </a:rPr>
                <a:t>查找与该篇文章相似的文章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85750" y="1374775"/>
            <a:ext cx="5657850" cy="4467225"/>
            <a:chOff x="-959865" y="1980256"/>
            <a:chExt cx="5656966" cy="4467178"/>
          </a:xfrm>
        </p:grpSpPr>
        <p:pic>
          <p:nvPicPr>
            <p:cNvPr id="10446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59865" y="1980256"/>
              <a:ext cx="5656966" cy="4467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927378" y="3766175"/>
              <a:ext cx="1847561" cy="6461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768A9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•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768A9"/>
                </a:buClr>
                <a:buFont typeface="Arial" pitchFamily="34" charset="0"/>
                <a:buChar char="»"/>
                <a:defRPr sz="17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  <a:cs typeface="Arial" pitchFamily="34" charset="0"/>
                </a:rPr>
                <a:t>链接至非</a:t>
              </a:r>
              <a:r>
                <a:rPr lang="en-US" altLang="zh-CN" sz="1800" b="1" dirty="0" smtClean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  <a:cs typeface="Arial" pitchFamily="34" charset="0"/>
                </a:rPr>
                <a:t>Ovid</a:t>
              </a:r>
              <a:r>
                <a:rPr lang="zh-CN" altLang="en-US" sz="1800" b="1" dirty="0" smtClean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  <a:cs typeface="Arial" pitchFamily="34" charset="0"/>
                </a:rPr>
                <a:t>平台的全文页面</a:t>
              </a:r>
              <a:endParaRPr lang="zh-CN" altLang="en-US" sz="1800" b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图书浏览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228725"/>
            <a:ext cx="8675687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3"/>
          <p:cNvSpPr/>
          <p:nvPr/>
        </p:nvSpPr>
        <p:spPr>
          <a:xfrm>
            <a:off x="1392238" y="1519238"/>
            <a:ext cx="519112" cy="3508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228725"/>
            <a:ext cx="8675687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图书浏览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654175" y="1965325"/>
            <a:ext cx="1003300" cy="5048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1133475" y="1460500"/>
            <a:ext cx="1042988" cy="10096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819150" y="1228725"/>
            <a:ext cx="1357313" cy="8461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76463" y="952500"/>
            <a:ext cx="2144712" cy="1016000"/>
          </a:xfrm>
          <a:prstGeom prst="rect">
            <a:avLst/>
          </a:prstGeom>
          <a:solidFill>
            <a:srgbClr val="0768A9"/>
          </a:solidFill>
          <a:ln w="9525">
            <a:solidFill>
              <a:srgbClr val="0768A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快速检索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按书名进行浏览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按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学科进行浏览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837363" y="2784475"/>
            <a:ext cx="2138362" cy="646113"/>
          </a:xfrm>
          <a:prstGeom prst="wedgeRectCallout">
            <a:avLst>
              <a:gd name="adj1" fmla="val 13650"/>
              <a:gd name="adj2" fmla="val -1459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电子书显示模式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23938"/>
            <a:ext cx="8659812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单本书浏览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267325" y="2797175"/>
            <a:ext cx="3098800" cy="2460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33713" y="4124325"/>
            <a:ext cx="719137" cy="2444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单本书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索引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071563"/>
            <a:ext cx="86995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72152" y="174828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   个性化功能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ea typeface="黑体" panose="02010609060101010101" pitchFamily="49" charset="-122"/>
              </a:rPr>
              <a:t>登录</a:t>
            </a:r>
            <a:r>
              <a:rPr lang="zh-CN" altLang="en-US" b="1" dirty="0">
                <a:ea typeface="黑体" panose="02010609060101010101" pitchFamily="49" charset="-122"/>
              </a:rPr>
              <a:t>个人</a:t>
            </a:r>
            <a:r>
              <a:rPr lang="zh-CN" altLang="en-US" b="1" dirty="0" smtClean="0">
                <a:ea typeface="黑体" panose="02010609060101010101" pitchFamily="49" charset="-122"/>
              </a:rPr>
              <a:t>账号，激活我的工作区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887413" y="1036638"/>
            <a:ext cx="7246937" cy="5048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平台后，点击“我的账号”，登录您的个人账号，激活我的工作区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2011363"/>
            <a:ext cx="7745412" cy="37068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05550" y="2260600"/>
            <a:ext cx="600075" cy="241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9613" y="3462338"/>
            <a:ext cx="2947987" cy="8366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2019300"/>
            <a:ext cx="7177087" cy="40624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00838" y="2246313"/>
            <a:ext cx="1160462" cy="241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673225"/>
            <a:ext cx="8420100" cy="39893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ea typeface="黑体" panose="02010609060101010101" pitchFamily="49" charset="-122"/>
              </a:rPr>
              <a:t>创建新的个人账号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007475" cy="5048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登录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平台后，您可以免费创建并使用自己的个人账号。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7538" y="2808288"/>
            <a:ext cx="1293812" cy="152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1536700"/>
            <a:ext cx="7170738" cy="45862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036638"/>
            <a:ext cx="8501062" cy="4813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+mn-lt"/>
                <a:ea typeface="黑体" panose="02010609060101010101" pitchFamily="49" charset="-122"/>
              </a:rPr>
              <a:t>我的工作区主要功能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866900"/>
            <a:ext cx="3149600" cy="2492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3648"/>
            <a:ext cx="8641773" cy="933450"/>
          </a:xfrm>
        </p:spPr>
        <p:txBody>
          <a:bodyPr/>
          <a:lstStyle/>
          <a:p>
            <a:r>
              <a:rPr lang="zh-CN" altLang="en-US" sz="3600" b="1" smtClean="0">
                <a:ea typeface="黑体" pitchFamily="2" charset="-122"/>
                <a:cs typeface="ＭＳ Ｐゴシック" pitchFamily="34" charset="-128"/>
              </a:rPr>
              <a:t>我的课题</a:t>
            </a:r>
            <a:endParaRPr lang="zh-CN" altLang="en-US" sz="3600" smtClean="0">
              <a:ea typeface="黑体" pitchFamily="2" charset="-122"/>
              <a:cs typeface="ＭＳ Ｐゴシック" pitchFamily="34" charset="-128"/>
            </a:endParaRPr>
          </a:p>
        </p:txBody>
      </p:sp>
      <p:sp>
        <p:nvSpPr>
          <p:cNvPr id="4" name="文本占位符 7"/>
          <p:cNvSpPr txBox="1">
            <a:spLocks/>
          </p:cNvSpPr>
          <p:nvPr/>
        </p:nvSpPr>
        <p:spPr bwMode="auto">
          <a:xfrm>
            <a:off x="558800" y="996950"/>
            <a:ext cx="8312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可以在线添加、标识、管理</a:t>
            </a:r>
            <a:r>
              <a:rPr lang="en-US" altLang="zh-CN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平台提供的多种类型资源。</a:t>
            </a:r>
            <a:endParaRPr lang="en-US" altLang="zh-CN" kern="0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4825" y="1609725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zh-TW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  </a:t>
            </a:r>
            <a:r>
              <a:rPr kumimoji="0"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包括：</a:t>
            </a:r>
            <a:endParaRPr kumimoji="0" lang="en-US" altLang="zh-TW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检索結果）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Saved 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Searches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（储存的检索历史）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Articles 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（期刊文章全文</a:t>
            </a: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– PDF or HTML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Images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（图像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Video</a:t>
            </a:r>
            <a:r>
              <a:rPr lang="zh-CN" altLang="en-US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（视频）</a:t>
            </a:r>
            <a:endParaRPr lang="en-US" altLang="zh-CN" sz="2000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Audio</a:t>
            </a:r>
            <a:r>
              <a:rPr lang="zh-CN" altLang="en-US" sz="200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（音频）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Text Snippets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文本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剪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贴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User-created Citations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（客戶自己生成的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题录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Book Chapter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（电子书章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节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Journal Issue List result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（期刊目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录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結果）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Auto-Alert results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（储存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定题通告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687388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768A9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Uploaded files 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（上传文件）</a:t>
            </a:r>
            <a:endParaRPr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marL="344488" lvl="1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zh-TW" sz="20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由国际农业和生物科学中心编辑的，英文全称是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Centre Agriculture Bioscience International (CABI)</a:t>
            </a: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，该中心前身为英联邦国际农业局，是一个非盈利的国际农业学组织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世界最大的农学数据库，包含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950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多万条记录；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主题包括：农学、林业、园艺、畜牧、兽医、经济、植物保护、生物技术、遗传及育种、除草剂、灌溉、微生物、营养、寄生虫、环境保护、农村发展等等，同时还有旅游、休养及野生动物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数据库信息为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1910</a:t>
            </a: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年至今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TW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buClr>
                <a:srgbClr val="0070C0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同时包括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25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万多篇全文信息。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endParaRPr lang="zh-CN" altLang="en-US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533400" y="301625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kumimoji="1" lang="en-US" altLang="zh-TW" sz="3800">
                <a:solidFill>
                  <a:srgbClr val="FFFFFF"/>
                </a:solidFill>
                <a:ea typeface="PMingLiU" pitchFamily="18" charset="-120"/>
              </a:rPr>
              <a:t>CAB Abstracts</a:t>
            </a:r>
            <a:endParaRPr kumimoji="1" lang="zh-TW" altLang="en-US" sz="3800"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ea typeface="黑体" panose="02010609060101010101" pitchFamily="49" charset="-122"/>
              </a:rPr>
              <a:t>我的课题功能嵌入整个</a:t>
            </a:r>
            <a:r>
              <a:rPr lang="en-US" altLang="zh-CN" b="1" dirty="0" smtClean="0">
                <a:ea typeface="黑体" panose="02010609060101010101" pitchFamily="49" charset="-122"/>
              </a:rPr>
              <a:t>Ovid</a:t>
            </a:r>
            <a:r>
              <a:rPr lang="zh-CN" altLang="en-US" b="1" dirty="0" smtClean="0">
                <a:ea typeface="黑体" panose="02010609060101010101" pitchFamily="49" charset="-122"/>
              </a:rPr>
              <a:t>平台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25" y="1046163"/>
            <a:ext cx="4125913" cy="23907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713" y="4684713"/>
            <a:ext cx="4171950" cy="14668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4694238"/>
            <a:ext cx="3800475" cy="14573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622550"/>
            <a:ext cx="3827463" cy="18161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50" y="1046163"/>
            <a:ext cx="3919538" cy="24844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4713" y="1516063"/>
            <a:ext cx="3432175" cy="26606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3175" y="2460625"/>
            <a:ext cx="3733800" cy="21415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1577975"/>
            <a:ext cx="3636963" cy="39068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我的课题的管理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1003300"/>
            <a:ext cx="7964487" cy="50942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813" y="2289175"/>
            <a:ext cx="2511425" cy="9159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1688" y="1768475"/>
            <a:ext cx="4994275" cy="18335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2513" y="3759200"/>
            <a:ext cx="4010025" cy="1200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您不经常使用，但又暂时不想删除的课题可以放在封存课题中；删除的课题直接放入回收筒，您可以手动清空，或</a:t>
            </a:r>
            <a:r>
              <a:rPr lang="en-US" altLang="zh-CN" b="1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30</a:t>
            </a:r>
            <a:r>
              <a:rPr lang="zh-CN" altLang="en-US" b="1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天后系统自动彻底删除。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813" y="3303588"/>
            <a:ext cx="2511425" cy="20875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850" y="5692775"/>
            <a:ext cx="8134350" cy="4000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如果您的机器安装了</a:t>
            </a:r>
            <a:r>
              <a:rPr lang="en-US" altLang="zh-CN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Java</a:t>
            </a:r>
            <a:r>
              <a:rPr lang="zh-CN" altLang="en-US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Arial" charset="0"/>
              </a:rPr>
              <a:t>，您可以用鼠标拖动课题项目放置在不同目录。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65338"/>
            <a:ext cx="8494713" cy="37766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我的检索与定题通告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5240338"/>
            <a:ext cx="1731962" cy="31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00938" y="4513263"/>
            <a:ext cx="866775" cy="3127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600075" y="1104900"/>
            <a:ext cx="77517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让您不用登录</a:t>
            </a:r>
            <a:r>
              <a:rPr lang="en-US" altLang="zh-CN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平台，不用检索，就可以随时跟踪获得最新研究进展</a:t>
            </a: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。</a:t>
            </a:r>
            <a:endParaRPr lang="en-US" altLang="zh-CN" kern="0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53338" y="5489575"/>
            <a:ext cx="866775" cy="31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966788"/>
            <a:ext cx="7927975" cy="52117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1813" y="1968500"/>
            <a:ext cx="4818062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58800" y="2392363"/>
            <a:ext cx="7927975" cy="1179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3213" y="1681163"/>
            <a:ext cx="1257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8800" y="3868738"/>
            <a:ext cx="7927975" cy="2309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" y="3021013"/>
            <a:ext cx="7648575" cy="31575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自动定题通告设置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966788"/>
            <a:ext cx="7927975" cy="52117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8800" y="4186238"/>
            <a:ext cx="1597025" cy="2762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1" lang="zh-TW" altLang="en-US" sz="2400">
              <a:solidFill>
                <a:srgbClr val="0768A9"/>
              </a:solidFill>
              <a:latin typeface="Trebuchet MS" pitchFamily="34" charset="0"/>
              <a:ea typeface="PMingLiU" pitchFamily="18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250" y="1666875"/>
            <a:ext cx="7186613" cy="1473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250" y="3367088"/>
            <a:ext cx="7186613" cy="25320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004888"/>
            <a:ext cx="8113713" cy="5194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编辑修改定题通告</a:t>
            </a:r>
            <a:endParaRPr 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dirty="0" smtClean="0">
                <a:latin typeface="+mn-lt"/>
                <a:ea typeface="黑体" panose="02010609060101010101" pitchFamily="49" charset="-122"/>
              </a:rPr>
              <a:t>Email</a:t>
            </a:r>
            <a:r>
              <a:rPr lang="zh-CN" altLang="en-US" b="1" dirty="0" smtClean="0">
                <a:latin typeface="+mn-lt"/>
                <a:ea typeface="黑体" panose="02010609060101010101" pitchFamily="49" charset="-122"/>
              </a:rPr>
              <a:t>收到的定题通告</a:t>
            </a:r>
            <a:r>
              <a:rPr lang="en-US" altLang="zh-CN" b="1" dirty="0" smtClean="0">
                <a:latin typeface="+mn-lt"/>
                <a:ea typeface="黑体" panose="02010609060101010101" pitchFamily="49" charset="-122"/>
              </a:rPr>
              <a:t>-</a:t>
            </a:r>
            <a:r>
              <a:rPr lang="zh-CN" altLang="en-US" b="1" dirty="0" smtClean="0">
                <a:latin typeface="+mn-lt"/>
                <a:ea typeface="黑体" panose="02010609060101010101" pitchFamily="49" charset="-122"/>
              </a:rPr>
              <a:t>实例</a:t>
            </a:r>
            <a:endParaRPr lang="zh-CN" altLang="en-US" b="1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32100" name="Group 3"/>
          <p:cNvGrpSpPr>
            <a:grpSpLocks/>
          </p:cNvGrpSpPr>
          <p:nvPr/>
        </p:nvGrpSpPr>
        <p:grpSpPr bwMode="auto">
          <a:xfrm>
            <a:off x="341313" y="1135063"/>
            <a:ext cx="8415337" cy="4738687"/>
            <a:chOff x="-8186" y="381000"/>
            <a:chExt cx="8855572" cy="522389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" y="381000"/>
              <a:ext cx="8847220" cy="3505348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186" y="3886348"/>
              <a:ext cx="8847220" cy="1718549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</p:pic>
      </p:grpSp>
      <p:sp>
        <p:nvSpPr>
          <p:cNvPr id="9" name="Rectangle 4"/>
          <p:cNvSpPr/>
          <p:nvPr/>
        </p:nvSpPr>
        <p:spPr>
          <a:xfrm>
            <a:off x="349250" y="1735138"/>
            <a:ext cx="1570038" cy="179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Rectangle 7"/>
          <p:cNvSpPr/>
          <p:nvPr/>
        </p:nvSpPr>
        <p:spPr>
          <a:xfrm>
            <a:off x="349250" y="2335213"/>
            <a:ext cx="4660900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Rectangle 8"/>
          <p:cNvSpPr/>
          <p:nvPr/>
        </p:nvSpPr>
        <p:spPr>
          <a:xfrm>
            <a:off x="349250" y="2874963"/>
            <a:ext cx="8401050" cy="2998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7960"/>
            <a:ext cx="8642350" cy="933450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安装工具栏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603375"/>
            <a:ext cx="8331200" cy="10239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558800" y="1036638"/>
            <a:ext cx="7766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工具栏使您可以将</a:t>
            </a:r>
            <a:r>
              <a:rPr lang="en-US" altLang="zh-CN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平台外部的资源添加到我的课题</a:t>
            </a:r>
            <a:endParaRPr lang="en-US" altLang="zh-CN" kern="0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188" y="2627313"/>
            <a:ext cx="3444875" cy="38846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8" y="2819400"/>
            <a:ext cx="8651875" cy="289560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15" name="Rectangle 7"/>
          <p:cNvSpPr/>
          <p:nvPr/>
        </p:nvSpPr>
        <p:spPr>
          <a:xfrm>
            <a:off x="463550" y="3795713"/>
            <a:ext cx="3576638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批注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1481138"/>
            <a:ext cx="4943475" cy="33035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8" name="文本占位符 7"/>
          <p:cNvSpPr txBox="1">
            <a:spLocks/>
          </p:cNvSpPr>
          <p:nvPr/>
        </p:nvSpPr>
        <p:spPr bwMode="auto">
          <a:xfrm>
            <a:off x="190500" y="914400"/>
            <a:ext cx="85169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您可以在</a:t>
            </a:r>
            <a:r>
              <a:rPr lang="en-US" altLang="zh-CN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kern="0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平台直接在线添加自己的评述信息。</a:t>
            </a:r>
            <a:endParaRPr lang="en-US" altLang="zh-CN" kern="0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2136775"/>
            <a:ext cx="4819650" cy="33194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9300" y="2820988"/>
            <a:ext cx="4332288" cy="33369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0388" y="2287588"/>
            <a:ext cx="5343525" cy="33655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4650" y="1481138"/>
            <a:ext cx="4752975" cy="30130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379413" y="1552575"/>
            <a:ext cx="8516937" cy="4605338"/>
            <a:chOff x="76200" y="76200"/>
            <a:chExt cx="8915400" cy="61722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200" y="76200"/>
              <a:ext cx="6171817" cy="314248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96124" y="2848478"/>
              <a:ext cx="5495476" cy="339992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</p:pic>
        <p:cxnSp>
          <p:nvCxnSpPr>
            <p:cNvPr id="19" name="Straight Arrow Connector 7"/>
            <p:cNvCxnSpPr/>
            <p:nvPr/>
          </p:nvCxnSpPr>
          <p:spPr>
            <a:xfrm rot="16200000" flipH="1">
              <a:off x="799312" y="2094833"/>
              <a:ext cx="3048866" cy="28200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52" y="151806"/>
            <a:ext cx="8229600" cy="554037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如需要更多详细内容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-690563" y="1054100"/>
            <a:ext cx="104140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indent="-2921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4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发送邮件： </a:t>
            </a:r>
            <a:r>
              <a:rPr lang="en-GB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3"/>
              </a:rPr>
              <a:t>support@ovid.com</a:t>
            </a:r>
            <a:r>
              <a:rPr lang="en-GB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</a:p>
          <a:p>
            <a:pPr lvl="4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访问</a:t>
            </a:r>
            <a:r>
              <a:rPr lang="en-US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Ovid</a:t>
            </a:r>
            <a:r>
              <a:rPr lang="zh-CN" altLang="en-US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帮助资源中心：</a:t>
            </a:r>
            <a:endParaRPr lang="en-US" altLang="zh-CN" sz="22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</a:t>
            </a:r>
            <a:r>
              <a:rPr lang="zh-CN" altLang="en-US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英文版：</a:t>
            </a:r>
            <a:r>
              <a:rPr lang="en-GB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http</a:t>
            </a:r>
            <a:r>
              <a:rPr lang="en-GB" altLang="zh-CN" sz="2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://</a:t>
            </a:r>
            <a:r>
              <a:rPr lang="en-GB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hlinkClick r:id="rId4"/>
              </a:rPr>
              <a:t>resourcenter.ovid.com</a:t>
            </a:r>
            <a:endParaRPr lang="en-GB" altLang="zh-CN" sz="2200" dirty="0" smtClean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  <a:p>
            <a:pPr lvl="4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    中文版：</a:t>
            </a:r>
            <a:r>
              <a:rPr lang="en-US" altLang="zh-CN" sz="2200" u="sng" dirty="0" smtClean="0">
                <a:hlinkClick r:id="rId5"/>
              </a:rPr>
              <a:t>http</a:t>
            </a:r>
            <a:r>
              <a:rPr lang="en-US" altLang="zh-CN" sz="2200" u="sng" dirty="0">
                <a:hlinkClick r:id="rId5"/>
              </a:rPr>
              <a:t>://access.ovid.com/training/language/chinese/</a:t>
            </a:r>
            <a:r>
              <a:rPr lang="en-GB" altLang="zh-CN" sz="22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 </a:t>
            </a:r>
            <a:endParaRPr lang="en-GB" altLang="zh-CN" sz="22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4688" y="2687638"/>
            <a:ext cx="5143500" cy="34702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内容占位符 5"/>
          <p:cNvSpPr>
            <a:spLocks noGrp="1"/>
          </p:cNvSpPr>
          <p:nvPr>
            <p:ph sz="half" idx="1"/>
          </p:nvPr>
        </p:nvSpPr>
        <p:spPr>
          <a:xfrm>
            <a:off x="468313" y="1071563"/>
            <a:ext cx="3995737" cy="4814887"/>
          </a:xfrm>
        </p:spPr>
        <p:txBody>
          <a:bodyPr/>
          <a:lstStyle/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Agricultural engineering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Applied economics and sociology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Animal production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Animal health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Animal nutrition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Aquaculture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Biofuels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Biosafety and bioterrorism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Biotechnology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Breeding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Chemistry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Climate change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Crop science and grasslands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Ecotourism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Entomology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Environmental science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Food science and Technology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Forestry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Genetics</a:t>
            </a:r>
            <a:br>
              <a:rPr lang="en-US" altLang="zh-CN" sz="1500" smtClean="0">
                <a:latin typeface="Arial" charset="0"/>
                <a:ea typeface="宋体" charset="-122"/>
                <a:cs typeface="Arial" charset="0"/>
              </a:rPr>
            </a:br>
            <a:endParaRPr lang="zh-CN" altLang="en-US" sz="1500" smtClean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9154" name="内容占位符 6"/>
          <p:cNvSpPr>
            <a:spLocks noGrp="1"/>
          </p:cNvSpPr>
          <p:nvPr>
            <p:ph sz="half" idx="2"/>
          </p:nvPr>
        </p:nvSpPr>
        <p:spPr>
          <a:xfrm>
            <a:off x="4679950" y="1017588"/>
            <a:ext cx="3995738" cy="5300662"/>
          </a:xfrm>
        </p:spPr>
        <p:txBody>
          <a:bodyPr/>
          <a:lstStyle/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Helminthology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Horticultural science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Human nutrition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Invasive species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Leisure and tourism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Medicinal plants and pharmacology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Microbiology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Mycology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Natural resources, land/water management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Nematology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Organic and sustainable agriculture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Parasitology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Plant protection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Plant pathology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Postharvest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Protozoology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Soil science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Veterinary medicine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Virology</a:t>
            </a:r>
          </a:p>
          <a:p>
            <a:r>
              <a:rPr lang="en-US" altLang="zh-CN" sz="1500" smtClean="0">
                <a:latin typeface="Arial" charset="0"/>
                <a:ea typeface="宋体" charset="-122"/>
                <a:cs typeface="Arial" charset="0"/>
              </a:rPr>
              <a:t>Waste management</a:t>
            </a:r>
            <a:endParaRPr lang="zh-CN" altLang="en-US" sz="1500" smtClean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79425" y="206375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CN" sz="3800" dirty="0" smtClean="0">
                <a:solidFill>
                  <a:srgbClr val="FFFFFF"/>
                </a:solidFill>
                <a:latin typeface="+mj-lt"/>
                <a:ea typeface="黑体" panose="02010609060101010101" pitchFamily="49" charset="-122"/>
              </a:rPr>
              <a:t>CABI</a:t>
            </a:r>
            <a:r>
              <a:rPr lang="zh-CN" altLang="en-US" sz="3800" dirty="0" smtClean="0">
                <a:solidFill>
                  <a:srgbClr val="FFFFFF"/>
                </a:solidFill>
                <a:latin typeface="+mj-lt"/>
                <a:ea typeface="黑体" panose="02010609060101010101" pitchFamily="49" charset="-122"/>
              </a:rPr>
              <a:t>涵盖学科范围</a:t>
            </a:r>
            <a:endParaRPr lang="zh-TW" altLang="en-US" sz="3800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5"/>
          <p:cNvSpPr>
            <a:spLocks noChangeArrowheads="1"/>
          </p:cNvSpPr>
          <p:nvPr/>
        </p:nvSpPr>
        <p:spPr bwMode="auto">
          <a:xfrm>
            <a:off x="0" y="3992563"/>
            <a:ext cx="4419600" cy="2133600"/>
          </a:xfrm>
          <a:prstGeom prst="rect">
            <a:avLst/>
          </a:prstGeom>
          <a:solidFill>
            <a:srgbClr val="0768A9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/>
            <a: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/>
            </a:r>
            <a:b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</a:br>
            <a: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/>
            </a:r>
            <a:b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</a:br>
            <a:r>
              <a:rPr lang="zh-CN" altLang="en-US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问题</a:t>
            </a:r>
            <a: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?</a:t>
            </a:r>
          </a:p>
          <a:p>
            <a:pPr marL="457200"/>
            <a: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/>
            </a:r>
            <a:b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</a:br>
            <a:r>
              <a:rPr lang="zh-CN" altLang="en-US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非常感谢</a:t>
            </a:r>
            <a: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!</a:t>
            </a:r>
            <a:b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</a:br>
            <a: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/>
            </a:r>
            <a:br>
              <a:rPr lang="en-US" altLang="zh-CN" sz="3800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</a:br>
            <a:endParaRPr lang="en-US" altLang="zh-CN" sz="3800" i="1">
              <a:solidFill>
                <a:schemeClr val="bg1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140290" name="TextBox 2"/>
          <p:cNvSpPr txBox="1">
            <a:spLocks noChangeArrowheads="1"/>
          </p:cNvSpPr>
          <p:nvPr/>
        </p:nvSpPr>
        <p:spPr bwMode="auto">
          <a:xfrm>
            <a:off x="5292725" y="5105400"/>
            <a:ext cx="39338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李宁</a:t>
            </a:r>
            <a:endParaRPr lang="es-ES" altLang="zh-CN" sz="2200" b="1">
              <a:solidFill>
                <a:schemeClr val="bg1"/>
              </a:solidFill>
              <a:latin typeface="华文中宋"/>
              <a:ea typeface="华文中宋"/>
              <a:cs typeface="华文中宋"/>
            </a:endParaRPr>
          </a:p>
          <a:p>
            <a:r>
              <a:rPr lang="en-US" altLang="zh-CN" sz="2200" b="1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Ovid</a:t>
            </a:r>
            <a:r>
              <a:rPr lang="zh-CN" altLang="en-US" sz="2200" b="1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培训经理</a:t>
            </a:r>
            <a:endParaRPr lang="es-ES" altLang="zh-CN" sz="2200" b="1">
              <a:solidFill>
                <a:schemeClr val="bg1"/>
              </a:solidFill>
              <a:latin typeface="华文中宋"/>
              <a:ea typeface="华文中宋"/>
              <a:cs typeface="华文中宋"/>
            </a:endParaRPr>
          </a:p>
          <a:p>
            <a:r>
              <a:rPr lang="es-ES" altLang="zh-CN" sz="2200" u="sng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Ning.li@wolterskluwer.com</a:t>
            </a:r>
          </a:p>
          <a:p>
            <a:r>
              <a:rPr lang="es-ES" altLang="zh-CN" sz="2200" u="sng">
                <a:solidFill>
                  <a:schemeClr val="bg1"/>
                </a:solidFill>
                <a:latin typeface="华文中宋"/>
                <a:ea typeface="华文中宋"/>
                <a:cs typeface="华文中宋"/>
              </a:rPr>
              <a:t>support@ovid.com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1313" y="811213"/>
            <a:ext cx="8612187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培训反馈</a:t>
            </a:r>
            <a:endParaRPr lang="en-US" sz="3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lvl="4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2400" u="sng" dirty="0">
                <a:hlinkClick r:id="rId3"/>
              </a:rPr>
              <a:t>https</a:t>
            </a:r>
            <a:r>
              <a:rPr lang="en-US" altLang="zh-CN" sz="2400" u="sng" dirty="0">
                <a:hlinkClick r:id="rId3"/>
              </a:rPr>
              <a:t>://</a:t>
            </a:r>
            <a:r>
              <a:rPr lang="en-US" altLang="zh-CN" sz="2400" u="sng" dirty="0">
                <a:hlinkClick r:id="rId3"/>
              </a:rPr>
              <a:t>www.surveymonkey.com/s/Ovideval_Chinese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DD4DFB-5A2B-4EFB-A93C-F0BF7FE56DB4}" type="slidenum">
              <a:rPr kumimoji="1" lang="zh-TW" altLang="en-US" sz="2400">
                <a:solidFill>
                  <a:srgbClr val="0768A9"/>
                </a:solidFill>
                <a:latin typeface="Trebuchet MS" pitchFamily="34" charset="0"/>
              </a:rPr>
              <a:pPr/>
              <a:t>8</a:t>
            </a:fld>
            <a:endParaRPr kumimoji="1" lang="en-US" altLang="zh-TW" sz="2400">
              <a:solidFill>
                <a:srgbClr val="0768A9"/>
              </a:solidFill>
              <a:latin typeface="Trebuchet MS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 rtlCol="0">
            <a:noAutofit/>
          </a:bodyPr>
          <a:lstStyle/>
          <a:p>
            <a:pPr defTabSz="720000" fontAlgn="auto">
              <a:spcAft>
                <a:spcPts val="0"/>
              </a:spcAft>
              <a:buSzPct val="5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题录文摘库，由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U.S. Department of 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Education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、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Educational Resources Information Center (ERIC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出版；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defTabSz="720000" fontAlgn="auto">
              <a:spcAft>
                <a:spcPts val="0"/>
              </a:spcAft>
              <a:buSzPct val="5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提供超过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120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万条有关教育的记录，并提供全文链接；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defTabSz="720000" fontAlgn="auto">
              <a:spcAft>
                <a:spcPts val="0"/>
              </a:spcAft>
              <a:buSzPct val="5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1966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defTabSz="720000" fontAlgn="auto">
              <a:spcAft>
                <a:spcPts val="0"/>
              </a:spcAft>
              <a:buSzPct val="50000"/>
              <a:buFont typeface="Wingdings" pitchFamily="2" charset="2"/>
              <a:buChar char="l"/>
              <a:defRPr/>
            </a:pP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ERIC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收录来自各类机构的有关教育的内容；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defTabSz="720000" fontAlgn="auto">
              <a:spcAft>
                <a:spcPts val="0"/>
              </a:spcAft>
              <a:buSzPct val="50000"/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资源类型涵盖期刊、图书、会议论文、技术报告、政策文章、研究综述，等。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287338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kumimoji="1" lang="en-US" altLang="zh-CN" sz="3800">
                <a:solidFill>
                  <a:schemeClr val="bg1"/>
                </a:solidFill>
                <a:ea typeface="PMingLiU" pitchFamily="18" charset="-120"/>
              </a:rPr>
              <a:t>ERIC</a:t>
            </a:r>
            <a:endParaRPr kumimoji="1" lang="zh-TW" altLang="en-US" sz="3800">
              <a:solidFill>
                <a:schemeClr val="bg1"/>
              </a:solidFill>
              <a:ea typeface="PMingLiU" pitchFamily="18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3568700"/>
            <a:ext cx="582136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32138" y="4749800"/>
            <a:ext cx="303053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zh-CN" altLang="en-US" sz="4400" b="1" kern="0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  <a:cs typeface="ＭＳ Ｐゴシック"/>
              </a:rPr>
              <a:t>使用技巧</a:t>
            </a:r>
            <a:endParaRPr lang="zh-CN" altLang="en-US" sz="4400" b="1" kern="0" dirty="0">
              <a:solidFill>
                <a:srgbClr val="0768A9"/>
              </a:solidFill>
              <a:latin typeface="黑体" panose="02010609060101010101" pitchFamily="49" charset="-122"/>
              <a:ea typeface="黑体" panose="02010609060101010101" pitchFamily="49" charset="-122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738" y="1666875"/>
            <a:ext cx="2063750" cy="11922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bjectAreaJournalCover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WK PPT Palette">
      <a:dk1>
        <a:sysClr val="windowText" lastClr="000000"/>
      </a:dk1>
      <a:lt1>
        <a:srgbClr val="FFFFFF"/>
      </a:lt1>
      <a:dk2>
        <a:srgbClr val="000000"/>
      </a:dk2>
      <a:lt2>
        <a:srgbClr val="C91632"/>
      </a:lt2>
      <a:accent1>
        <a:srgbClr val="0768A9"/>
      </a:accent1>
      <a:accent2>
        <a:srgbClr val="53AA37"/>
      </a:accent2>
      <a:accent3>
        <a:srgbClr val="841425"/>
      </a:accent3>
      <a:accent4>
        <a:srgbClr val="154874"/>
      </a:accent4>
      <a:accent5>
        <a:srgbClr val="397626"/>
      </a:accent5>
      <a:accent6>
        <a:srgbClr val="E79D8C"/>
      </a:accent6>
      <a:hlink>
        <a:srgbClr val="95B5D4"/>
      </a:hlink>
      <a:folHlink>
        <a:srgbClr val="B5D899"/>
      </a:folHlink>
    </a:clrScheme>
    <a:fontScheme name="Wolters Kluwer Tex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marL="182563" marR="0" indent="-182563" algn="l" defTabSz="7200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Wingdings" pitchFamily="2" charset="2"/>
          <a:buNone/>
          <a:tabLst/>
          <a:defRPr kumimoji="0" sz="2400" b="0" i="1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SubjectAreaJournalCoverage</Template>
  <TotalTime>6388</TotalTime>
  <Words>4315</Words>
  <Application>Microsoft Office PowerPoint</Application>
  <PresentationFormat>全屏显示(4:3)</PresentationFormat>
  <Paragraphs>348</Paragraphs>
  <Slides>70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32</vt:i4>
      </vt:variant>
      <vt:variant>
        <vt:lpstr>幻灯片标题</vt:lpstr>
      </vt:variant>
      <vt:variant>
        <vt:i4>70</vt:i4>
      </vt:variant>
    </vt:vector>
  </HeadingPairs>
  <TitlesOfParts>
    <vt:vector size="114" baseType="lpstr">
      <vt:lpstr>Arial</vt:lpstr>
      <vt:lpstr>ＭＳ Ｐゴシック</vt:lpstr>
      <vt:lpstr>Trebuchet MS</vt:lpstr>
      <vt:lpstr>Calibri</vt:lpstr>
      <vt:lpstr>Wingdings</vt:lpstr>
      <vt:lpstr>黑体</vt:lpstr>
      <vt:lpstr>Traditional Arabic</vt:lpstr>
      <vt:lpstr>宋体</vt:lpstr>
      <vt:lpstr>微软雅黑</vt:lpstr>
      <vt:lpstr>PMingLiU</vt:lpstr>
      <vt:lpstr>华文中宋</vt:lpstr>
      <vt:lpstr>Broadway</vt:lpstr>
      <vt:lpstr>SubjectAreaJournalCoverage</vt:lpstr>
      <vt:lpstr>Template</vt:lpstr>
      <vt:lpstr>2_ICML_v3</vt:lpstr>
      <vt:lpstr>3_ICML_v3</vt:lpstr>
      <vt:lpstr>SubjectAreaJournalCoverage</vt:lpstr>
      <vt:lpstr>SubjectAreaJournalCoverage</vt:lpstr>
      <vt:lpstr>SubjectAreaJournalCoverage</vt:lpstr>
      <vt:lpstr>SubjectAreaJournalCoverage</vt:lpstr>
      <vt:lpstr>SubjectAreaJournalCoverage</vt:lpstr>
      <vt:lpstr>SubjectAreaJournalCoverage</vt:lpstr>
      <vt:lpstr>SubjectAreaJournalCoverage</vt:lpstr>
      <vt:lpstr>Template</vt:lpstr>
      <vt:lpstr>Template</vt:lpstr>
      <vt:lpstr>Template</vt:lpstr>
      <vt:lpstr>Template</vt:lpstr>
      <vt:lpstr>Template</vt:lpstr>
      <vt:lpstr>Template</vt:lpstr>
      <vt:lpstr>Template</vt:lpstr>
      <vt:lpstr>Template</vt:lpstr>
      <vt:lpstr>Template</vt:lpstr>
      <vt:lpstr>Template</vt:lpstr>
      <vt:lpstr>Template</vt:lpstr>
      <vt:lpstr>Template</vt:lpstr>
      <vt:lpstr>2_ICML_v3</vt:lpstr>
      <vt:lpstr>2_ICML_v3</vt:lpstr>
      <vt:lpstr>2_ICML_v3</vt:lpstr>
      <vt:lpstr>2_ICML_v3</vt:lpstr>
      <vt:lpstr>3_ICML_v3</vt:lpstr>
      <vt:lpstr>3_ICML_v3</vt:lpstr>
      <vt:lpstr>3_ICML_v3</vt:lpstr>
      <vt:lpstr>3_ICML_v3</vt:lpstr>
      <vt:lpstr>3_ICML_v3</vt:lpstr>
      <vt:lpstr>Ovid平台 农业库使用指南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Jennifer.Robinson</dc:creator>
  <cp:lastModifiedBy>微软用户</cp:lastModifiedBy>
  <cp:revision>361</cp:revision>
  <cp:lastPrinted>2012-04-17T20:23:53Z</cp:lastPrinted>
  <dcterms:created xsi:type="dcterms:W3CDTF">2013-02-27T15:12:02Z</dcterms:created>
  <dcterms:modified xsi:type="dcterms:W3CDTF">2015-11-25T08:01:09Z</dcterms:modified>
</cp:coreProperties>
</file>