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2"/>
  </p:notesMasterIdLst>
  <p:sldIdLst>
    <p:sldId id="256" r:id="rId2"/>
    <p:sldId id="375" r:id="rId3"/>
    <p:sldId id="276" r:id="rId4"/>
    <p:sldId id="257" r:id="rId5"/>
    <p:sldId id="258" r:id="rId6"/>
    <p:sldId id="259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332" r:id="rId15"/>
    <p:sldId id="275" r:id="rId16"/>
    <p:sldId id="277" r:id="rId17"/>
    <p:sldId id="287" r:id="rId18"/>
    <p:sldId id="288" r:id="rId19"/>
    <p:sldId id="289" r:id="rId20"/>
    <p:sldId id="279" r:id="rId21"/>
    <p:sldId id="292" r:id="rId22"/>
    <p:sldId id="293" r:id="rId23"/>
    <p:sldId id="281" r:id="rId24"/>
    <p:sldId id="297" r:id="rId25"/>
    <p:sldId id="282" r:id="rId26"/>
    <p:sldId id="298" r:id="rId27"/>
    <p:sldId id="299" r:id="rId28"/>
    <p:sldId id="300" r:id="rId29"/>
    <p:sldId id="283" r:id="rId30"/>
    <p:sldId id="302" r:id="rId31"/>
    <p:sldId id="303" r:id="rId32"/>
    <p:sldId id="304" r:id="rId33"/>
    <p:sldId id="307" r:id="rId34"/>
    <p:sldId id="284" r:id="rId35"/>
    <p:sldId id="308" r:id="rId36"/>
    <p:sldId id="309" r:id="rId37"/>
    <p:sldId id="310" r:id="rId38"/>
    <p:sldId id="311" r:id="rId39"/>
    <p:sldId id="325" r:id="rId40"/>
    <p:sldId id="326" r:id="rId41"/>
    <p:sldId id="327" r:id="rId42"/>
    <p:sldId id="285" r:id="rId43"/>
    <p:sldId id="312" r:id="rId44"/>
    <p:sldId id="313" r:id="rId45"/>
    <p:sldId id="319" r:id="rId46"/>
    <p:sldId id="323" r:id="rId47"/>
    <p:sldId id="324" r:id="rId48"/>
    <p:sldId id="318" r:id="rId49"/>
    <p:sldId id="317" r:id="rId50"/>
    <p:sldId id="316" r:id="rId51"/>
    <p:sldId id="314" r:id="rId52"/>
    <p:sldId id="286" r:id="rId53"/>
    <p:sldId id="328" r:id="rId54"/>
    <p:sldId id="376" r:id="rId55"/>
    <p:sldId id="336" r:id="rId56"/>
    <p:sldId id="333" r:id="rId57"/>
    <p:sldId id="334" r:id="rId58"/>
    <p:sldId id="335" r:id="rId59"/>
    <p:sldId id="339" r:id="rId60"/>
    <p:sldId id="340" r:id="rId61"/>
    <p:sldId id="341" r:id="rId62"/>
    <p:sldId id="342" r:id="rId63"/>
    <p:sldId id="343" r:id="rId64"/>
    <p:sldId id="338" r:id="rId65"/>
    <p:sldId id="344" r:id="rId66"/>
    <p:sldId id="346" r:id="rId67"/>
    <p:sldId id="345" r:id="rId68"/>
    <p:sldId id="347" r:id="rId69"/>
    <p:sldId id="355" r:id="rId70"/>
    <p:sldId id="348" r:id="rId71"/>
    <p:sldId id="354" r:id="rId72"/>
    <p:sldId id="353" r:id="rId73"/>
    <p:sldId id="352" r:id="rId74"/>
    <p:sldId id="351" r:id="rId75"/>
    <p:sldId id="349" r:id="rId76"/>
    <p:sldId id="358" r:id="rId77"/>
    <p:sldId id="359" r:id="rId78"/>
    <p:sldId id="360" r:id="rId79"/>
    <p:sldId id="362" r:id="rId80"/>
    <p:sldId id="361" r:id="rId81"/>
    <p:sldId id="369" r:id="rId82"/>
    <p:sldId id="368" r:id="rId83"/>
    <p:sldId id="367" r:id="rId84"/>
    <p:sldId id="366" r:id="rId85"/>
    <p:sldId id="365" r:id="rId86"/>
    <p:sldId id="364" r:id="rId87"/>
    <p:sldId id="370" r:id="rId88"/>
    <p:sldId id="363" r:id="rId89"/>
    <p:sldId id="377" r:id="rId90"/>
    <p:sldId id="378" r:id="rId9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02E"/>
    <a:srgbClr val="99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87" d="100"/>
          <a:sy n="87" d="100"/>
        </p:scale>
        <p:origin x="11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78E08-DFF9-4E72-80CB-17E3EEB11183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7CCF2-CF4F-41A7-8C7C-CEF2C1D4B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94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7CCF2-CF4F-41A7-8C7C-CEF2C1D4BF4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22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7CCF2-CF4F-41A7-8C7C-CEF2C1D4BF48}" type="slidenum">
              <a:rPr lang="zh-CN" altLang="en-US" smtClean="0"/>
              <a:pPr/>
              <a:t>89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43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itme-slide_endnote_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7357"/>
            <a:ext cx="9144000" cy="55617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2013/6/14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EF89-A8F3-4F5F-98BD-E35587DEC5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 rot="10800000">
            <a:off x="0" y="5929330"/>
            <a:ext cx="9144000" cy="928670"/>
          </a:xfrm>
          <a:prstGeom prst="rect">
            <a:avLst/>
          </a:prstGeom>
          <a:gradFill flip="none" rotWithShape="1">
            <a:gsLst>
              <a:gs pos="50000">
                <a:srgbClr val="A5102E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214282" y="285728"/>
            <a:ext cx="8929718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>
            <a:lvl1pPr>
              <a:defRPr b="1">
                <a:solidFill>
                  <a:srgbClr val="A5102E"/>
                </a:solidFill>
              </a:defRPr>
            </a:lvl1pPr>
            <a:lvl2pPr>
              <a:defRPr b="1">
                <a:solidFill>
                  <a:srgbClr val="A5102E"/>
                </a:solidFill>
              </a:defRPr>
            </a:lvl2pPr>
            <a:lvl3pPr>
              <a:defRPr b="1">
                <a:solidFill>
                  <a:srgbClr val="A5102E"/>
                </a:solidFill>
              </a:defRPr>
            </a:lvl3pPr>
            <a:lvl4pPr>
              <a:defRPr b="1">
                <a:solidFill>
                  <a:srgbClr val="A5102E"/>
                </a:solidFill>
              </a:defRPr>
            </a:lvl4pPr>
            <a:lvl5pPr>
              <a:defRPr b="1">
                <a:solidFill>
                  <a:srgbClr val="A5102E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1804" y="6356350"/>
            <a:ext cx="21336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n-ea"/>
                <a:ea typeface="+mn-ea"/>
                <a:cs typeface="Times New Roman" pitchFamily="18" charset="0"/>
              </a:defRPr>
            </a:lvl1pPr>
          </a:lstStyle>
          <a:p>
            <a:r>
              <a:rPr lang="zh-CN" altLang="en-US" smtClean="0"/>
              <a:t>第</a:t>
            </a:r>
            <a:fld id="{CACCEF89-A8F3-4F5F-98BD-E35587DEC5BF}" type="slidenum">
              <a:rPr lang="zh-CN" altLang="en-US" smtClean="0"/>
              <a:pPr/>
              <a:t>‹#›</a:t>
            </a:fld>
            <a:r>
              <a:rPr lang="zh-CN" altLang="en-US" smtClean="0"/>
              <a:t>页</a:t>
            </a:r>
            <a:endParaRPr lang="zh-CN" altLang="en-US"/>
          </a:p>
        </p:txBody>
      </p:sp>
      <p:pic>
        <p:nvPicPr>
          <p:cNvPr id="7" name="图片 6" descr="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0257" y="595985"/>
            <a:ext cx="834828" cy="214314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0" y="1142984"/>
            <a:ext cx="9144000" cy="15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2013/6/14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EF89-A8F3-4F5F-98BD-E35587DEC5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ciencedirect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512" y="1340768"/>
            <a:ext cx="90880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 dirty="0" smtClean="0">
                <a:solidFill>
                  <a:srgbClr val="002060"/>
                </a:solidFill>
              </a:rPr>
              <a:t>Endnote </a:t>
            </a:r>
            <a:r>
              <a:rPr lang="zh-CN" altLang="en-US" sz="9000" b="1" dirty="0" smtClean="0">
                <a:solidFill>
                  <a:srgbClr val="002060"/>
                </a:solidFill>
              </a:rPr>
              <a:t>使用方法</a:t>
            </a:r>
            <a:endParaRPr lang="zh-CN" altLang="en-US" sz="9000" b="1" dirty="0">
              <a:solidFill>
                <a:srgbClr val="00206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5586" y="3140968"/>
            <a:ext cx="48061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</a:rPr>
              <a:t>青岛农业大学图书馆       练森</a:t>
            </a:r>
            <a:endParaRPr lang="en-US" altLang="zh-CN" sz="28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002060"/>
                </a:solidFill>
              </a:rPr>
              <a:t>lian305@qau.edu.cn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Library</a:t>
            </a:r>
            <a:r>
              <a:rPr lang="zh-CN" altLang="en-US" smtClean="0"/>
              <a:t>管理窗口</a:t>
            </a:r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357297"/>
            <a:ext cx="2428892" cy="46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连接符 6"/>
          <p:cNvCxnSpPr/>
          <p:nvPr/>
        </p:nvCxnSpPr>
        <p:spPr>
          <a:xfrm>
            <a:off x="2714612" y="2143116"/>
            <a:ext cx="2643206" cy="71438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357818" y="1428736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所有书目数据</a:t>
            </a:r>
            <a:endParaRPr lang="zh-CN" altLang="en-US" b="1"/>
          </a:p>
        </p:txBody>
      </p:sp>
      <p:cxnSp>
        <p:nvCxnSpPr>
          <p:cNvPr id="11" name="直接连接符 10"/>
          <p:cNvCxnSpPr/>
          <p:nvPr/>
        </p:nvCxnSpPr>
        <p:spPr>
          <a:xfrm>
            <a:off x="2285984" y="2357430"/>
            <a:ext cx="3071834" cy="785818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357818" y="2428868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未被分类的书目数据</a:t>
            </a:r>
            <a:endParaRPr lang="zh-CN" altLang="en-US" b="1"/>
          </a:p>
        </p:txBody>
      </p:sp>
      <p:cxnSp>
        <p:nvCxnSpPr>
          <p:cNvPr id="13" name="直接连接符 12"/>
          <p:cNvCxnSpPr/>
          <p:nvPr/>
        </p:nvCxnSpPr>
        <p:spPr>
          <a:xfrm>
            <a:off x="2214546" y="2643182"/>
            <a:ext cx="3214710" cy="1571636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357818" y="3429000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回收站</a:t>
            </a:r>
            <a:endParaRPr lang="zh-CN" altLang="en-US" b="1"/>
          </a:p>
        </p:txBody>
      </p:sp>
      <p:sp>
        <p:nvSpPr>
          <p:cNvPr id="18" name="圆角矩形 17"/>
          <p:cNvSpPr/>
          <p:nvPr/>
        </p:nvSpPr>
        <p:spPr>
          <a:xfrm>
            <a:off x="1500166" y="2786058"/>
            <a:ext cx="2357454" cy="1357322"/>
          </a:xfrm>
          <a:prstGeom prst="roundRect">
            <a:avLst/>
          </a:prstGeom>
          <a:noFill/>
          <a:ln w="3810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3857620" y="4000504"/>
            <a:ext cx="1500198" cy="1214446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357818" y="4429132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书目分类</a:t>
            </a:r>
            <a:endParaRPr lang="zh-CN" altLang="en-US" b="1"/>
          </a:p>
        </p:txBody>
      </p:sp>
      <p:sp>
        <p:nvSpPr>
          <p:cNvPr id="22" name="圆角矩形 21"/>
          <p:cNvSpPr/>
          <p:nvPr/>
        </p:nvSpPr>
        <p:spPr>
          <a:xfrm>
            <a:off x="1500166" y="4214818"/>
            <a:ext cx="2357454" cy="1357322"/>
          </a:xfrm>
          <a:prstGeom prst="roundRect">
            <a:avLst/>
          </a:prstGeom>
          <a:noFill/>
          <a:ln w="3810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357818" y="5357826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在线搜索</a:t>
            </a:r>
            <a:endParaRPr lang="zh-CN" altLang="en-US" b="1"/>
          </a:p>
        </p:txBody>
      </p:sp>
      <p:cxnSp>
        <p:nvCxnSpPr>
          <p:cNvPr id="24" name="直接连接符 23"/>
          <p:cNvCxnSpPr/>
          <p:nvPr/>
        </p:nvCxnSpPr>
        <p:spPr>
          <a:xfrm>
            <a:off x="3786182" y="5429264"/>
            <a:ext cx="1571636" cy="714380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书目信息浏览窗口</a:t>
            </a:r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791483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785786" y="4714884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是否有全文，有回形针图标为有全文</a:t>
            </a:r>
            <a:endParaRPr lang="zh-CN" altLang="en-US" b="1"/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785786" y="4357694"/>
            <a:ext cx="428628" cy="285752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429124" y="4714884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出版年份</a:t>
            </a:r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3428992" y="5643578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文章标题</a:t>
            </a:r>
            <a:endParaRPr lang="zh-CN" altLang="en-US" b="1"/>
          </a:p>
        </p:txBody>
      </p:sp>
      <p:sp>
        <p:nvSpPr>
          <p:cNvPr id="12" name="矩形 11"/>
          <p:cNvSpPr/>
          <p:nvPr/>
        </p:nvSpPr>
        <p:spPr>
          <a:xfrm>
            <a:off x="2643174" y="4714884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作者</a:t>
            </a:r>
            <a:endParaRPr lang="zh-CN" altLang="en-US" b="1"/>
          </a:p>
        </p:txBody>
      </p:sp>
      <p:cxnSp>
        <p:nvCxnSpPr>
          <p:cNvPr id="13" name="直接连接符 12"/>
          <p:cNvCxnSpPr/>
          <p:nvPr/>
        </p:nvCxnSpPr>
        <p:spPr>
          <a:xfrm>
            <a:off x="1571604" y="4286256"/>
            <a:ext cx="1071570" cy="428628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357818" y="5643578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期刊名称</a:t>
            </a:r>
            <a:endParaRPr lang="zh-CN" altLang="en-US" b="1"/>
          </a:p>
        </p:txBody>
      </p:sp>
      <p:sp>
        <p:nvSpPr>
          <p:cNvPr id="16" name="矩形 15"/>
          <p:cNvSpPr/>
          <p:nvPr/>
        </p:nvSpPr>
        <p:spPr>
          <a:xfrm>
            <a:off x="7286644" y="5643578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书目</a:t>
            </a:r>
            <a:r>
              <a:rPr lang="zh-CN" altLang="en-US" b="1"/>
              <a:t>更</a:t>
            </a:r>
            <a:r>
              <a:rPr lang="zh-CN" altLang="en-US" b="1" smtClean="0"/>
              <a:t>新日期</a:t>
            </a:r>
            <a:endParaRPr lang="zh-CN" altLang="en-US" b="1"/>
          </a:p>
        </p:txBody>
      </p:sp>
      <p:cxnSp>
        <p:nvCxnSpPr>
          <p:cNvPr id="17" name="直接连接符 16"/>
          <p:cNvCxnSpPr/>
          <p:nvPr/>
        </p:nvCxnSpPr>
        <p:spPr>
          <a:xfrm>
            <a:off x="2571736" y="4286256"/>
            <a:ext cx="1928826" cy="428628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>
            <a:off x="3250397" y="4607727"/>
            <a:ext cx="1285884" cy="785818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5400000">
            <a:off x="5250661" y="4536289"/>
            <a:ext cx="1285884" cy="928694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6929454" y="4714884"/>
            <a:ext cx="1285884" cy="571504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书目信息编辑窗口及输出格式预览窗口</a:t>
            </a:r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1264439"/>
            <a:ext cx="5095875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1" y="4725144"/>
            <a:ext cx="5095875" cy="105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5857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143116"/>
            <a:ext cx="9144000" cy="1428760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smtClean="0"/>
              <a:t>建立数据库</a:t>
            </a:r>
            <a:endParaRPr lang="zh-CN" altLang="en-US" sz="6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建立数据库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手动输入</a:t>
            </a:r>
            <a:endParaRPr lang="en-US" altLang="zh-CN" smtClean="0"/>
          </a:p>
          <a:p>
            <a:r>
              <a:rPr lang="zh-CN" altLang="en-US" smtClean="0"/>
              <a:t>内置在线检索功能</a:t>
            </a:r>
            <a:endParaRPr lang="en-US" altLang="zh-CN" smtClean="0"/>
          </a:p>
          <a:p>
            <a:r>
              <a:rPr lang="zh-CN" altLang="en-US" smtClean="0"/>
              <a:t>通过</a:t>
            </a:r>
            <a:r>
              <a:rPr lang="en-US" altLang="zh-CN" smtClean="0"/>
              <a:t>PDF</a:t>
            </a:r>
            <a:r>
              <a:rPr lang="zh-CN" altLang="en-US" smtClean="0"/>
              <a:t>导入</a:t>
            </a:r>
            <a:endParaRPr lang="en-US" altLang="zh-CN" smtClean="0"/>
          </a:p>
          <a:p>
            <a:r>
              <a:rPr lang="zh-CN" altLang="en-US" smtClean="0"/>
              <a:t>下载题录文件（</a:t>
            </a:r>
            <a:r>
              <a:rPr lang="en-US" altLang="zh-CN" smtClean="0"/>
              <a:t>PubMed</a:t>
            </a:r>
            <a:r>
              <a:rPr lang="zh-CN" altLang="en-US" smtClean="0"/>
              <a:t>、</a:t>
            </a:r>
            <a:r>
              <a:rPr lang="en-US" altLang="zh-CN" smtClean="0"/>
              <a:t>FMJS</a:t>
            </a:r>
            <a:r>
              <a:rPr lang="zh-CN" altLang="en-US" smtClean="0"/>
              <a:t>、万方、</a:t>
            </a:r>
            <a:r>
              <a:rPr lang="en-US" altLang="zh-CN" smtClean="0"/>
              <a:t>cnki</a:t>
            </a:r>
            <a:r>
              <a:rPr lang="zh-CN" altLang="en-US" smtClean="0"/>
              <a:t>、谷歌学术等）</a:t>
            </a:r>
            <a:endParaRPr lang="en-US" altLang="zh-CN" smtClean="0"/>
          </a:p>
          <a:p>
            <a:r>
              <a:rPr lang="zh-CN" altLang="en-US" smtClean="0"/>
              <a:t>链接</a:t>
            </a:r>
            <a:r>
              <a:rPr lang="en-US" altLang="zh-CN" smtClean="0"/>
              <a:t>PDF</a:t>
            </a:r>
            <a:r>
              <a:rPr lang="zh-CN" altLang="en-US" smtClean="0"/>
              <a:t>全文</a:t>
            </a:r>
            <a:endParaRPr lang="en-US" altLang="zh-CN" smtClean="0"/>
          </a:p>
          <a:p>
            <a:r>
              <a:rPr lang="zh-CN" altLang="en-US" smtClean="0"/>
              <a:t>在线搜索下载</a:t>
            </a:r>
            <a:r>
              <a:rPr lang="en-US" altLang="zh-CN" smtClean="0"/>
              <a:t>PDF</a:t>
            </a:r>
            <a:r>
              <a:rPr lang="zh-CN" altLang="en-US" smtClean="0"/>
              <a:t>全文</a:t>
            </a:r>
            <a:endParaRPr lang="en-US" altLang="zh-CN" smtClean="0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手动输入书目数据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依次点击菜单栏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或者点击快速工具栏的新建按钮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打开新建</a:t>
            </a:r>
            <a:r>
              <a:rPr lang="en-US" altLang="zh-CN" smtClean="0"/>
              <a:t>Reference</a:t>
            </a:r>
            <a:r>
              <a:rPr lang="zh-CN" altLang="en-US" smtClean="0"/>
              <a:t>窗口，按照里面的要求填上作者，标题，期刊名登信息，然后点击关闭                 即可保存。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43438" y="1967203"/>
            <a:ext cx="3699026" cy="461665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chemeClr val="bg1"/>
                </a:solidFill>
              </a:rPr>
              <a:t>References—new Reference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143248"/>
            <a:ext cx="1106137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5357826"/>
            <a:ext cx="1155432" cy="42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00240"/>
            <a:ext cx="3643338" cy="42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mtClean="0"/>
              <a:t>使用内置在线搜索功能直接添加书目数据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点击快速工具栏上的</a:t>
            </a:r>
            <a:r>
              <a:rPr lang="en-US" altLang="zh-CN" smtClean="0">
                <a:solidFill>
                  <a:schemeClr val="tx1"/>
                </a:solidFill>
              </a:rPr>
              <a:t>Show Search Panel</a:t>
            </a:r>
            <a:r>
              <a:rPr lang="zh-CN" altLang="en-US" smtClean="0"/>
              <a:t>按钮打开在线搜索面板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857364"/>
            <a:ext cx="3000396" cy="113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14686"/>
            <a:ext cx="8429684" cy="244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在线搜索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点击</a:t>
            </a:r>
            <a:r>
              <a:rPr lang="en-US" altLang="zh-CN" smtClean="0">
                <a:solidFill>
                  <a:schemeClr val="tx1"/>
                </a:solidFill>
              </a:rPr>
              <a:t>Online Search</a:t>
            </a:r>
            <a:r>
              <a:rPr lang="zh-CN" altLang="en-US" smtClean="0"/>
              <a:t>按钮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弹出在线数据库选择对话框，选择要检索的数据库，比如选择</a:t>
            </a:r>
            <a:r>
              <a:rPr lang="en-US" altLang="zh-CN" smtClean="0"/>
              <a:t>PubMed</a:t>
            </a:r>
            <a:r>
              <a:rPr lang="zh-CN" altLang="en-US" smtClean="0"/>
              <a:t>（</a:t>
            </a:r>
            <a:r>
              <a:rPr lang="en-US" altLang="zh-CN" smtClean="0"/>
              <a:t>NLM</a:t>
            </a:r>
            <a:r>
              <a:rPr lang="zh-CN" altLang="en-US" smtClean="0"/>
              <a:t>）在线数据库，即可在搜索面板中构建检索策略</a:t>
            </a:r>
            <a:endParaRPr lang="en-US" altLang="zh-CN" smtClean="0"/>
          </a:p>
          <a:p>
            <a:r>
              <a:rPr lang="zh-CN" altLang="en-US" smtClean="0"/>
              <a:t>在线搜索功能不支持中文数据库</a:t>
            </a:r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071678"/>
            <a:ext cx="408982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在线搜索</a:t>
            </a:r>
            <a:r>
              <a:rPr lang="en-US" altLang="zh-CN" smtClean="0"/>
              <a:t>-</a:t>
            </a:r>
            <a:r>
              <a:rPr lang="zh-CN" altLang="en-US" smtClean="0"/>
              <a:t>选择在线数据库</a:t>
            </a:r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214422"/>
            <a:ext cx="4171950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在线搜索</a:t>
            </a:r>
            <a:r>
              <a:rPr lang="en-US" altLang="zh-CN" smtClean="0"/>
              <a:t>-</a:t>
            </a:r>
            <a:r>
              <a:rPr lang="zh-CN" altLang="en-US" smtClean="0"/>
              <a:t>检索策略构建和检索结果</a:t>
            </a:r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8429684" cy="472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目录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Endnote</a:t>
            </a:r>
            <a:r>
              <a:rPr lang="zh-CN" altLang="en-US" dirty="0" smtClean="0"/>
              <a:t>简介</a:t>
            </a:r>
            <a:endParaRPr lang="en-US" altLang="zh-CN" dirty="0" smtClean="0"/>
          </a:p>
          <a:p>
            <a:r>
              <a:rPr lang="zh-CN" altLang="en-US" dirty="0" smtClean="0"/>
              <a:t>建立数据库</a:t>
            </a:r>
            <a:endParaRPr lang="en-US" altLang="zh-CN" dirty="0" smtClean="0"/>
          </a:p>
          <a:p>
            <a:r>
              <a:rPr lang="zh-CN" altLang="en-US" dirty="0" smtClean="0"/>
              <a:t>管理数据库</a:t>
            </a:r>
            <a:endParaRPr lang="en-US" altLang="zh-CN" dirty="0" smtClean="0"/>
          </a:p>
          <a:p>
            <a:r>
              <a:rPr lang="zh-CN" altLang="en-US" dirty="0" smtClean="0"/>
              <a:t>引文输出格式设置</a:t>
            </a:r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zh-CN" altLang="en-US" dirty="0" smtClean="0"/>
              <a:t>数据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820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</a:t>
            </a:r>
            <a:r>
              <a:rPr lang="en-US" altLang="zh-CN" smtClean="0"/>
              <a:t>Pubmed</a:t>
            </a:r>
            <a:r>
              <a:rPr lang="zh-CN" altLang="en-US" smtClean="0"/>
              <a:t>搜索的数据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在</a:t>
            </a:r>
            <a:r>
              <a:rPr lang="en-US" altLang="zh-CN" smtClean="0"/>
              <a:t>PubMed</a:t>
            </a:r>
            <a:r>
              <a:rPr lang="zh-CN" altLang="en-US" smtClean="0"/>
              <a:t>上检索后，</a:t>
            </a:r>
            <a:r>
              <a:rPr lang="zh-CN" altLang="en-US" smtClean="0">
                <a:solidFill>
                  <a:schemeClr val="tx1"/>
                </a:solidFill>
              </a:rPr>
              <a:t>选中</a:t>
            </a:r>
            <a:r>
              <a:rPr lang="zh-CN" altLang="en-US" smtClean="0"/>
              <a:t>所要保存的结果（将每一条记录前面的方框内打上勾）</a:t>
            </a:r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500306"/>
            <a:ext cx="7154383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</a:t>
            </a:r>
            <a:r>
              <a:rPr lang="en-US" altLang="zh-CN" smtClean="0"/>
              <a:t>Pubmed</a:t>
            </a:r>
            <a:r>
              <a:rPr lang="zh-CN" altLang="en-US" smtClean="0"/>
              <a:t>搜索的数据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点击搜索结果显示页面右上角的</a:t>
            </a:r>
            <a:r>
              <a:rPr lang="en-US" altLang="zh-CN" smtClean="0">
                <a:solidFill>
                  <a:schemeClr val="tx1"/>
                </a:solidFill>
              </a:rPr>
              <a:t>Send to</a:t>
            </a:r>
            <a:r>
              <a:rPr lang="zh-CN" altLang="en-US" smtClean="0"/>
              <a:t>按钮，弹出</a:t>
            </a:r>
            <a:r>
              <a:rPr lang="en-US" altLang="zh-CN" smtClean="0">
                <a:solidFill>
                  <a:schemeClr val="tx1"/>
                </a:solidFill>
              </a:rPr>
              <a:t>Choose Destination</a:t>
            </a:r>
            <a:r>
              <a:rPr lang="zh-CN" altLang="en-US" smtClean="0"/>
              <a:t>下拉菜单，选中</a:t>
            </a:r>
            <a:r>
              <a:rPr lang="en-US" altLang="zh-CN" smtClean="0">
                <a:solidFill>
                  <a:schemeClr val="tx1"/>
                </a:solidFill>
              </a:rPr>
              <a:t>Citation Manager</a:t>
            </a:r>
            <a:r>
              <a:rPr lang="zh-CN" altLang="en-US" smtClean="0"/>
              <a:t>，然后点击</a:t>
            </a:r>
            <a:r>
              <a:rPr lang="en-US" altLang="zh-CN" smtClean="0">
                <a:solidFill>
                  <a:schemeClr val="tx1"/>
                </a:solidFill>
              </a:rPr>
              <a:t>Create File</a:t>
            </a:r>
            <a:r>
              <a:rPr lang="zh-CN" altLang="en-US" smtClean="0"/>
              <a:t>按钮</a:t>
            </a:r>
            <a:endParaRPr lang="zh-CN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928934"/>
            <a:ext cx="3873791" cy="329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接箭头连接符 8"/>
          <p:cNvCxnSpPr/>
          <p:nvPr/>
        </p:nvCxnSpPr>
        <p:spPr>
          <a:xfrm rot="10800000" flipV="1">
            <a:off x="3071802" y="3214686"/>
            <a:ext cx="1500198" cy="1071570"/>
          </a:xfrm>
          <a:prstGeom prst="straightConnector1">
            <a:avLst/>
          </a:prstGeom>
          <a:ln w="57150">
            <a:solidFill>
              <a:srgbClr val="A51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16200000" flipH="1">
            <a:off x="2714612" y="4929198"/>
            <a:ext cx="1143008" cy="285752"/>
          </a:xfrm>
          <a:prstGeom prst="straightConnector1">
            <a:avLst/>
          </a:prstGeom>
          <a:ln w="57150">
            <a:solidFill>
              <a:srgbClr val="A51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071934" y="3214686"/>
            <a:ext cx="785818" cy="1588"/>
          </a:xfrm>
          <a:prstGeom prst="line">
            <a:avLst/>
          </a:prstGeom>
          <a:ln w="57150">
            <a:solidFill>
              <a:srgbClr val="A5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57488" y="4500570"/>
            <a:ext cx="1428760" cy="1588"/>
          </a:xfrm>
          <a:prstGeom prst="line">
            <a:avLst/>
          </a:prstGeom>
          <a:ln w="57150">
            <a:solidFill>
              <a:srgbClr val="A5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</a:t>
            </a:r>
            <a:r>
              <a:rPr lang="en-US" altLang="zh-CN" smtClean="0"/>
              <a:t>Pubmed</a:t>
            </a:r>
            <a:r>
              <a:rPr lang="zh-CN" altLang="en-US" smtClean="0"/>
              <a:t>搜索的数据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将会自动</a:t>
            </a:r>
            <a:r>
              <a:rPr lang="zh-CN" altLang="en-US" smtClean="0">
                <a:solidFill>
                  <a:schemeClr val="tx1"/>
                </a:solidFill>
              </a:rPr>
              <a:t>下载*</a:t>
            </a:r>
            <a:r>
              <a:rPr lang="zh-CN" altLang="en-US" smtClean="0"/>
              <a:t>一个名为</a:t>
            </a:r>
            <a:r>
              <a:rPr lang="en-US" altLang="zh-CN" smtClean="0">
                <a:solidFill>
                  <a:schemeClr val="tx1"/>
                </a:solidFill>
              </a:rPr>
              <a:t>file_backend.cgi</a:t>
            </a:r>
            <a:r>
              <a:rPr lang="zh-CN" altLang="en-US" smtClean="0"/>
              <a:t>的文件并自动关联</a:t>
            </a:r>
            <a:r>
              <a:rPr lang="en-US" altLang="zh-CN" smtClean="0"/>
              <a:t>Endnote</a:t>
            </a:r>
            <a:r>
              <a:rPr lang="zh-CN" altLang="en-US" smtClean="0"/>
              <a:t>程序打开，将所选中的结果导入</a:t>
            </a:r>
            <a:r>
              <a:rPr lang="en-US" altLang="zh-CN" smtClean="0"/>
              <a:t>Endnote</a:t>
            </a:r>
            <a:r>
              <a:rPr lang="zh-CN" altLang="en-US" smtClean="0"/>
              <a:t>。</a:t>
            </a:r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071810"/>
            <a:ext cx="8186582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5" y="542926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/>
              <a:t>*注：取决于您的浏览器功能，本人使用</a:t>
            </a:r>
            <a:r>
              <a:rPr lang="en-US" altLang="zh-CN" b="1" smtClean="0"/>
              <a:t>Internet explore 10.0</a:t>
            </a:r>
            <a:r>
              <a:rPr lang="zh-CN" altLang="en-US" b="1" smtClean="0"/>
              <a:t>，并且禁用迅雷</a:t>
            </a:r>
            <a:r>
              <a:rPr lang="en-US" altLang="zh-CN" b="1" smtClean="0"/>
              <a:t>/</a:t>
            </a:r>
            <a:r>
              <a:rPr lang="zh-CN" altLang="en-US" b="1" smtClean="0"/>
              <a:t>快车</a:t>
            </a:r>
            <a:r>
              <a:rPr lang="en-US" altLang="zh-CN" b="1" smtClean="0"/>
              <a:t>/</a:t>
            </a:r>
            <a:r>
              <a:rPr lang="zh-CN" altLang="en-US" b="1" smtClean="0"/>
              <a:t>旋风等下载插件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导入</a:t>
            </a:r>
            <a:r>
              <a:rPr lang="en-US" altLang="zh-CN" smtClean="0"/>
              <a:t>sciencedirect</a:t>
            </a:r>
            <a:r>
              <a:rPr lang="zh-CN" altLang="en-US" smtClean="0"/>
              <a:t>搜索的数据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选中在</a:t>
            </a:r>
            <a:r>
              <a:rPr lang="en-US" altLang="zh-CN" dirty="0" smtClean="0">
                <a:hlinkClick r:id="rId2"/>
              </a:rPr>
              <a:t>www.sciencedirect.com</a:t>
            </a:r>
            <a:r>
              <a:rPr lang="zh-CN" altLang="en-US" dirty="0" smtClean="0"/>
              <a:t>上检索的结果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071678"/>
            <a:ext cx="7153275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圆角矩形 8"/>
          <p:cNvSpPr/>
          <p:nvPr/>
        </p:nvSpPr>
        <p:spPr>
          <a:xfrm>
            <a:off x="3786182" y="3071810"/>
            <a:ext cx="1000132" cy="214314"/>
          </a:xfrm>
          <a:prstGeom prst="roundRect">
            <a:avLst/>
          </a:prstGeom>
          <a:noFill/>
          <a:ln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</a:t>
            </a:r>
            <a:r>
              <a:rPr lang="en-US" altLang="zh-CN" smtClean="0"/>
              <a:t>sciencedirect</a:t>
            </a:r>
            <a:r>
              <a:rPr lang="zh-CN" altLang="en-US" smtClean="0"/>
              <a:t>搜索的数据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点击上方的</a:t>
            </a:r>
            <a:r>
              <a:rPr lang="en-US" smtClean="0">
                <a:solidFill>
                  <a:schemeClr val="tx1"/>
                </a:solidFill>
              </a:rPr>
              <a:t>Export citations</a:t>
            </a:r>
            <a:r>
              <a:rPr lang="zh-CN" altLang="en-US" smtClean="0"/>
              <a:t>按钮</a:t>
            </a:r>
            <a:endParaRPr lang="en-US" altLang="zh-CN" smtClean="0"/>
          </a:p>
          <a:p>
            <a:r>
              <a:rPr lang="zh-CN" altLang="en-US" smtClean="0"/>
              <a:t>打开一个新页面</a:t>
            </a:r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428736"/>
            <a:ext cx="2286016" cy="42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571744"/>
            <a:ext cx="764577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直接连接符 9"/>
          <p:cNvCxnSpPr/>
          <p:nvPr/>
        </p:nvCxnSpPr>
        <p:spPr>
          <a:xfrm>
            <a:off x="2143108" y="4284668"/>
            <a:ext cx="1571636" cy="1588"/>
          </a:xfrm>
          <a:prstGeom prst="line">
            <a:avLst/>
          </a:prstGeom>
          <a:ln w="38100">
            <a:solidFill>
              <a:srgbClr val="A5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143108" y="4570420"/>
            <a:ext cx="3357586" cy="1588"/>
          </a:xfrm>
          <a:prstGeom prst="line">
            <a:avLst/>
          </a:prstGeom>
          <a:ln w="38100">
            <a:solidFill>
              <a:srgbClr val="A5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标注 12"/>
          <p:cNvSpPr/>
          <p:nvPr/>
        </p:nvSpPr>
        <p:spPr>
          <a:xfrm>
            <a:off x="3428992" y="3214686"/>
            <a:ext cx="2571768" cy="714380"/>
          </a:xfrm>
          <a:prstGeom prst="wedgeRectCallout">
            <a:avLst>
              <a:gd name="adj1" fmla="val -39758"/>
              <a:gd name="adj2" fmla="val 81081"/>
            </a:avLst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smtClean="0">
                <a:solidFill>
                  <a:schemeClr val="bg1"/>
                </a:solidFill>
              </a:rPr>
              <a:t>Content format</a:t>
            </a:r>
            <a:r>
              <a:rPr lang="zh-CN" altLang="en-US" b="1" smtClean="0">
                <a:solidFill>
                  <a:schemeClr val="bg1"/>
                </a:solidFill>
              </a:rPr>
              <a:t>选项选中</a:t>
            </a:r>
            <a:r>
              <a:rPr lang="en-US" altLang="zh-CN" b="1" smtClean="0">
                <a:solidFill>
                  <a:schemeClr val="bg1"/>
                </a:solidFill>
              </a:rPr>
              <a:t>Citations and Abstracts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6072198" y="4357694"/>
            <a:ext cx="2786082" cy="1071570"/>
          </a:xfrm>
          <a:prstGeom prst="wedgeRectCallout">
            <a:avLst>
              <a:gd name="adj1" fmla="val -72446"/>
              <a:gd name="adj2" fmla="val -32467"/>
            </a:avLst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smtClean="0">
                <a:solidFill>
                  <a:schemeClr val="bg1"/>
                </a:solidFill>
              </a:rPr>
              <a:t>Export format</a:t>
            </a:r>
            <a:r>
              <a:rPr lang="zh-CN" altLang="en-US" b="1" smtClean="0">
                <a:solidFill>
                  <a:schemeClr val="bg1"/>
                </a:solidFill>
              </a:rPr>
              <a:t>选项选中</a:t>
            </a:r>
            <a:r>
              <a:rPr lang="da-DK" altLang="zh-CN" b="1" smtClean="0">
                <a:solidFill>
                  <a:schemeClr val="bg1"/>
                </a:solidFill>
              </a:rPr>
              <a:t>RIS format (for Reference Manager, ProCite, EndNote) 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3286116" y="5500702"/>
            <a:ext cx="3714776" cy="1071570"/>
          </a:xfrm>
          <a:prstGeom prst="wedgeRectCallout">
            <a:avLst>
              <a:gd name="adj1" fmla="val -72446"/>
              <a:gd name="adj2" fmla="val -32467"/>
            </a:avLst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</a:rPr>
              <a:t>然后点击</a:t>
            </a:r>
            <a:r>
              <a:rPr lang="en-US" altLang="zh-CN" b="1" smtClean="0">
                <a:solidFill>
                  <a:schemeClr val="bg1"/>
                </a:solidFill>
              </a:rPr>
              <a:t>Export</a:t>
            </a:r>
            <a:r>
              <a:rPr lang="zh-CN" altLang="en-US" b="1" smtClean="0">
                <a:solidFill>
                  <a:schemeClr val="bg1"/>
                </a:solidFill>
              </a:rPr>
              <a:t>按钮，会自动下载一个文件并自动关联</a:t>
            </a:r>
            <a:r>
              <a:rPr lang="en-US" altLang="zh-CN" b="1" smtClean="0">
                <a:solidFill>
                  <a:schemeClr val="bg1"/>
                </a:solidFill>
              </a:rPr>
              <a:t>Endnote</a:t>
            </a:r>
            <a:r>
              <a:rPr lang="zh-CN" altLang="en-US" b="1" smtClean="0">
                <a:solidFill>
                  <a:schemeClr val="bg1"/>
                </a:solidFill>
              </a:rPr>
              <a:t>程序，将数据导入</a:t>
            </a:r>
            <a:r>
              <a:rPr lang="en-US" altLang="zh-CN" b="1" smtClean="0">
                <a:solidFill>
                  <a:schemeClr val="bg1"/>
                </a:solidFill>
              </a:rPr>
              <a:t>Endnote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导入谷歌学术搜索的数据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因为谷歌学术索引了几乎所有类型数据库的文献数据（中文</a:t>
            </a:r>
            <a:r>
              <a:rPr lang="en-US" altLang="zh-CN" smtClean="0"/>
              <a:t>/</a:t>
            </a:r>
            <a:r>
              <a:rPr lang="zh-CN" altLang="en-US" smtClean="0"/>
              <a:t>英文），所以几乎所有的文献书目数据都可通过谷歌学术来导入，但是每一次只能导入一条记录，不能批量导入。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导入谷歌学术搜索的数据</a:t>
            </a:r>
            <a:r>
              <a:rPr lang="en-US" altLang="zh-CN" smtClean="0"/>
              <a:t>-</a:t>
            </a:r>
            <a:r>
              <a:rPr lang="zh-CN" altLang="en-US" smtClean="0"/>
              <a:t>先设置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点击谷歌学术搜索主页上的设置按钮</a:t>
            </a:r>
            <a:endParaRPr lang="en-US" altLang="zh-CN" smtClean="0"/>
          </a:p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1357298"/>
            <a:ext cx="1014418" cy="46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928802"/>
            <a:ext cx="5629275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428860" y="5357826"/>
            <a:ext cx="2286016" cy="1000132"/>
          </a:xfrm>
          <a:prstGeom prst="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标注 8"/>
          <p:cNvSpPr/>
          <p:nvPr/>
        </p:nvSpPr>
        <p:spPr>
          <a:xfrm>
            <a:off x="5000628" y="5357826"/>
            <a:ext cx="3286148" cy="928694"/>
          </a:xfrm>
          <a:prstGeom prst="wedgeRectCallout">
            <a:avLst>
              <a:gd name="adj1" fmla="val -61465"/>
              <a:gd name="adj2" fmla="val -33340"/>
            </a:avLst>
          </a:prstGeom>
          <a:solidFill>
            <a:srgbClr val="A5102E"/>
          </a:solidFill>
          <a:ln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mtClean="0"/>
              <a:t>在这里设置参考文献的导入链接，该链接会显示在搜索结果下面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导入谷歌学术搜索的数据</a:t>
            </a:r>
            <a:r>
              <a:rPr lang="en-US" altLang="zh-CN" smtClean="0"/>
              <a:t>-</a:t>
            </a:r>
            <a:r>
              <a:rPr lang="zh-CN" altLang="en-US" smtClean="0"/>
              <a:t>先设置</a:t>
            </a:r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1" y="1357298"/>
            <a:ext cx="360551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428736"/>
            <a:ext cx="3929090" cy="360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642910" y="2571744"/>
            <a:ext cx="3500462" cy="571504"/>
          </a:xfrm>
          <a:prstGeom prst="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00562" y="2714620"/>
            <a:ext cx="3643338" cy="2143140"/>
          </a:xfrm>
          <a:prstGeom prst="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3286116" y="2786058"/>
            <a:ext cx="1285884" cy="142876"/>
          </a:xfrm>
          <a:prstGeom prst="straightConnector1">
            <a:avLst/>
          </a:prstGeom>
          <a:ln w="76200">
            <a:solidFill>
              <a:srgbClr val="A5102E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000364" y="2643182"/>
            <a:ext cx="357190" cy="428628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72198" y="3286124"/>
            <a:ext cx="1143008" cy="428628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标注 12"/>
          <p:cNvSpPr/>
          <p:nvPr/>
        </p:nvSpPr>
        <p:spPr>
          <a:xfrm>
            <a:off x="714348" y="3429000"/>
            <a:ext cx="3214710" cy="1928826"/>
          </a:xfrm>
          <a:prstGeom prst="wedgeRectCallout">
            <a:avLst>
              <a:gd name="adj1" fmla="val 26621"/>
              <a:gd name="adj2" fmla="val -72412"/>
            </a:avLst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mtClean="0"/>
              <a:t>选择显示导入后，点击这个三角形按钮，会出现选择显示哪一种文献管理软件的导入链接下拉菜单，如右图。</a:t>
            </a:r>
            <a:endParaRPr lang="en-US" altLang="zh-CN" smtClean="0"/>
          </a:p>
          <a:p>
            <a:r>
              <a:rPr lang="zh-CN" altLang="en-US" smtClean="0"/>
              <a:t>设置后，点击页面右下角的“保存”按钮才能生效</a:t>
            </a:r>
            <a:endParaRPr lang="zh-CN" altLang="en-US"/>
          </a:p>
        </p:txBody>
      </p:sp>
      <p:sp>
        <p:nvSpPr>
          <p:cNvPr id="14" name="矩形标注 13"/>
          <p:cNvSpPr/>
          <p:nvPr/>
        </p:nvSpPr>
        <p:spPr>
          <a:xfrm>
            <a:off x="6858016" y="4143380"/>
            <a:ext cx="2000264" cy="571504"/>
          </a:xfrm>
          <a:prstGeom prst="wedgeRectCallout">
            <a:avLst>
              <a:gd name="adj1" fmla="val -49323"/>
              <a:gd name="adj2" fmla="val -132149"/>
            </a:avLst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mtClean="0"/>
              <a:t>选择</a:t>
            </a:r>
            <a:r>
              <a:rPr lang="en-US" altLang="zh-CN" smtClean="0"/>
              <a:t>Endnote</a:t>
            </a:r>
            <a:r>
              <a:rPr lang="zh-CN" altLang="en-US" smtClean="0"/>
              <a:t>，然后保存设置页面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导入谷歌学术搜索的数据</a:t>
            </a:r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853979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572000" y="3214686"/>
            <a:ext cx="1357322" cy="428628"/>
          </a:xfrm>
          <a:prstGeom prst="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燕尾形箭头 7"/>
          <p:cNvSpPr/>
          <p:nvPr/>
        </p:nvSpPr>
        <p:spPr>
          <a:xfrm rot="5172397">
            <a:off x="4526348" y="1851779"/>
            <a:ext cx="1527285" cy="1337870"/>
          </a:xfrm>
          <a:prstGeom prst="notchedRightArrow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标注 8"/>
          <p:cNvSpPr/>
          <p:nvPr/>
        </p:nvSpPr>
        <p:spPr>
          <a:xfrm>
            <a:off x="1071538" y="3857628"/>
            <a:ext cx="5643602" cy="1571636"/>
          </a:xfrm>
          <a:prstGeom prst="wedgeRectCallout">
            <a:avLst>
              <a:gd name="adj1" fmla="val 26621"/>
              <a:gd name="adj2" fmla="val -72412"/>
            </a:avLst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mtClean="0"/>
              <a:t>设置后，在每一条结果的右下角有一个“导入</a:t>
            </a:r>
            <a:r>
              <a:rPr lang="en-US" altLang="zh-CN" smtClean="0"/>
              <a:t>Endnote</a:t>
            </a:r>
            <a:r>
              <a:rPr lang="zh-CN" altLang="en-US" smtClean="0"/>
              <a:t>”的链接，点击此链接可下载一个后缀名为“*</a:t>
            </a:r>
            <a:r>
              <a:rPr lang="en-US" altLang="zh-CN" smtClean="0"/>
              <a:t>.enw</a:t>
            </a:r>
            <a:r>
              <a:rPr lang="zh-CN" altLang="en-US" smtClean="0"/>
              <a:t>”的文件（如下图所示），下载后直接打开改文件即可将此条结果的书录信息倒入到</a:t>
            </a:r>
            <a:r>
              <a:rPr lang="en-US" altLang="zh-CN" smtClean="0"/>
              <a:t>Endnote</a:t>
            </a:r>
            <a:r>
              <a:rPr lang="zh-CN" altLang="en-US" smtClean="0"/>
              <a:t>文献管理软件中，但前提是您已经安装了</a:t>
            </a:r>
            <a:r>
              <a:rPr lang="en-US" altLang="zh-CN" smtClean="0"/>
              <a:t>Endnote</a:t>
            </a:r>
            <a:r>
              <a:rPr lang="zh-CN" altLang="en-US" smtClean="0"/>
              <a:t>文献管理软件。</a:t>
            </a:r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786"/>
            <a:ext cx="9144000" cy="582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</a:t>
            </a:r>
            <a:r>
              <a:rPr lang="en-US" altLang="zh-CN" smtClean="0"/>
              <a:t>cnki</a:t>
            </a:r>
            <a:r>
              <a:rPr lang="zh-CN" altLang="en-US" smtClean="0"/>
              <a:t>搜索的数据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在</a:t>
            </a:r>
            <a:r>
              <a:rPr lang="en-US" altLang="zh-CN" smtClean="0"/>
              <a:t>cnki</a:t>
            </a:r>
            <a:r>
              <a:rPr lang="zh-CN" altLang="en-US" smtClean="0"/>
              <a:t>的搜索结果页面，选中需要保存的结果，在左上角点击                          按钮，打开文献管理中心页面</a:t>
            </a: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857364"/>
            <a:ext cx="2143140" cy="53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928934"/>
            <a:ext cx="668928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857356" y="3286124"/>
            <a:ext cx="1357322" cy="428628"/>
          </a:xfrm>
          <a:prstGeom prst="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5857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143116"/>
            <a:ext cx="9144000" cy="1428760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smtClean="0"/>
              <a:t>Endnote</a:t>
            </a:r>
            <a:r>
              <a:rPr lang="zh-CN" altLang="en-US" sz="6600" b="1" smtClean="0"/>
              <a:t>简介</a:t>
            </a:r>
            <a:endParaRPr lang="zh-CN" altLang="en-US" sz="6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</a:t>
            </a:r>
            <a:r>
              <a:rPr lang="en-US" altLang="zh-CN" smtClean="0"/>
              <a:t>cnki</a:t>
            </a:r>
            <a:r>
              <a:rPr lang="zh-CN" altLang="en-US" smtClean="0"/>
              <a:t>搜索的数据</a:t>
            </a:r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7761869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571472" y="3071810"/>
            <a:ext cx="500066" cy="1643074"/>
          </a:xfrm>
          <a:prstGeom prst="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642910" y="4929198"/>
            <a:ext cx="3357586" cy="1143008"/>
          </a:xfrm>
          <a:prstGeom prst="wedgeRectCallout">
            <a:avLst>
              <a:gd name="adj1" fmla="val -36754"/>
              <a:gd name="adj2" fmla="val -103380"/>
            </a:avLst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mtClean="0"/>
              <a:t>再次选中需要导出的数据条目，然后点击“导出</a:t>
            </a:r>
            <a:r>
              <a:rPr lang="en-US" altLang="zh-CN" smtClean="0"/>
              <a:t>/</a:t>
            </a:r>
            <a:r>
              <a:rPr lang="zh-CN" altLang="en-US" smtClean="0"/>
              <a:t>参考文献”按钮，打开“</a:t>
            </a:r>
            <a:r>
              <a:rPr lang="zh-CN" altLang="en-US" b="1" smtClean="0"/>
              <a:t>文献管理中心</a:t>
            </a:r>
            <a:r>
              <a:rPr lang="en-US" altLang="zh-CN" b="1" smtClean="0"/>
              <a:t>-</a:t>
            </a:r>
            <a:r>
              <a:rPr lang="zh-CN" altLang="en-US" b="1" smtClean="0"/>
              <a:t>文献输出</a:t>
            </a:r>
            <a:r>
              <a:rPr lang="zh-CN" altLang="en-US" smtClean="0"/>
              <a:t>”页面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14480" y="2357430"/>
            <a:ext cx="1428760" cy="500066"/>
          </a:xfrm>
          <a:prstGeom prst="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28662" y="3429000"/>
            <a:ext cx="500066" cy="500066"/>
          </a:xfrm>
          <a:prstGeom prst="ellipse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357422" y="2714620"/>
            <a:ext cx="500066" cy="500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2</a:t>
            </a:r>
            <a:endParaRPr lang="zh-CN" altLang="en-US"/>
          </a:p>
        </p:txBody>
      </p:sp>
      <p:cxnSp>
        <p:nvCxnSpPr>
          <p:cNvPr id="14" name="直接箭头连接符 13"/>
          <p:cNvCxnSpPr>
            <a:stCxn id="10" idx="7"/>
            <a:endCxn id="11" idx="2"/>
          </p:cNvCxnSpPr>
          <p:nvPr/>
        </p:nvCxnSpPr>
        <p:spPr>
          <a:xfrm rot="5400000" flipH="1" flipV="1">
            <a:off x="1587668" y="2732480"/>
            <a:ext cx="537580" cy="1001927"/>
          </a:xfrm>
          <a:prstGeom prst="straightConnector1">
            <a:avLst/>
          </a:prstGeom>
          <a:ln w="57150">
            <a:solidFill>
              <a:srgbClr val="A51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</a:t>
            </a:r>
            <a:r>
              <a:rPr lang="en-US" altLang="zh-CN" smtClean="0"/>
              <a:t>cnki</a:t>
            </a:r>
            <a:r>
              <a:rPr lang="zh-CN" altLang="en-US" smtClean="0"/>
              <a:t>搜索的数据</a:t>
            </a:r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52557"/>
            <a:ext cx="8572500" cy="496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500034" y="4786322"/>
            <a:ext cx="2143140" cy="500066"/>
          </a:xfrm>
          <a:prstGeom prst="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29256" y="1857364"/>
            <a:ext cx="714380" cy="428628"/>
          </a:xfrm>
          <a:prstGeom prst="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071670" y="4357694"/>
            <a:ext cx="500066" cy="500066"/>
          </a:xfrm>
          <a:prstGeom prst="ellipse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000628" y="2071678"/>
            <a:ext cx="500066" cy="500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11" name="矩形标注 10"/>
          <p:cNvSpPr/>
          <p:nvPr/>
        </p:nvSpPr>
        <p:spPr>
          <a:xfrm>
            <a:off x="4500562" y="4857760"/>
            <a:ext cx="4357718" cy="1214446"/>
          </a:xfrm>
          <a:prstGeom prst="wedgeRectCallout">
            <a:avLst>
              <a:gd name="adj1" fmla="val -119673"/>
              <a:gd name="adj2" fmla="val -35373"/>
            </a:avLst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mtClean="0"/>
              <a:t>点击页面左侧下方的</a:t>
            </a:r>
            <a:r>
              <a:rPr lang="en-US" altLang="zh-CN" smtClean="0"/>
              <a:t>Endnote</a:t>
            </a:r>
            <a:r>
              <a:rPr lang="zh-CN" altLang="en-US" smtClean="0"/>
              <a:t>按钮之后，点击正上方的“导出”按钮，会下载一个名为“</a:t>
            </a:r>
            <a:r>
              <a:rPr lang="en-US" altLang="zh-CN" smtClean="0"/>
              <a:t>CNKI-635069821414687500.txt</a:t>
            </a:r>
            <a:r>
              <a:rPr lang="zh-CN" altLang="en-US" smtClean="0"/>
              <a:t>”的文件，将此文件保存</a:t>
            </a:r>
            <a:endParaRPr lang="zh-CN" altLang="en-US"/>
          </a:p>
        </p:txBody>
      </p:sp>
      <p:cxnSp>
        <p:nvCxnSpPr>
          <p:cNvPr id="13" name="直接箭头连接符 12"/>
          <p:cNvCxnSpPr>
            <a:stCxn id="9" idx="7"/>
            <a:endCxn id="10" idx="3"/>
          </p:cNvCxnSpPr>
          <p:nvPr/>
        </p:nvCxnSpPr>
        <p:spPr>
          <a:xfrm rot="5400000" flipH="1" flipV="1">
            <a:off x="2819974" y="2177040"/>
            <a:ext cx="1932416" cy="2575358"/>
          </a:xfrm>
          <a:prstGeom prst="straightConnector1">
            <a:avLst/>
          </a:prstGeom>
          <a:ln w="76200">
            <a:solidFill>
              <a:srgbClr val="A51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</a:t>
            </a:r>
            <a:r>
              <a:rPr lang="en-US" altLang="zh-CN" smtClean="0"/>
              <a:t>cnki</a:t>
            </a:r>
            <a:r>
              <a:rPr lang="zh-CN" altLang="en-US" smtClean="0"/>
              <a:t>搜索的数据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打开</a:t>
            </a:r>
            <a:r>
              <a:rPr lang="en-US" altLang="zh-CN" smtClean="0"/>
              <a:t>Endnote</a:t>
            </a:r>
            <a:r>
              <a:rPr lang="zh-CN" altLang="en-US" smtClean="0"/>
              <a:t>程序，点击快速工具栏上的</a:t>
            </a:r>
            <a:r>
              <a:rPr lang="en-US" altLang="zh-CN" smtClean="0"/>
              <a:t>Import</a:t>
            </a:r>
            <a:r>
              <a:rPr lang="zh-CN" altLang="en-US" smtClean="0"/>
              <a:t>按钮</a:t>
            </a:r>
            <a:endParaRPr lang="en-US" altLang="zh-CN" smtClean="0"/>
          </a:p>
          <a:p>
            <a:r>
              <a:rPr lang="zh-CN" altLang="en-US" smtClean="0"/>
              <a:t>弹出</a:t>
            </a:r>
            <a:r>
              <a:rPr lang="en-US" altLang="zh-CN" smtClean="0"/>
              <a:t>Import File</a:t>
            </a:r>
            <a:r>
              <a:rPr lang="zh-CN" altLang="en-US" smtClean="0"/>
              <a:t>对话框，点击</a:t>
            </a:r>
            <a:r>
              <a:rPr lang="en-US" altLang="zh-CN" smtClean="0"/>
              <a:t>choose</a:t>
            </a:r>
            <a:r>
              <a:rPr lang="zh-CN" altLang="en-US" smtClean="0"/>
              <a:t>按钮找到刚刚下载的</a:t>
            </a:r>
            <a:r>
              <a:rPr lang="en-US" altLang="zh-CN" smtClean="0"/>
              <a:t>CNKI-635069821414687500.txt</a:t>
            </a:r>
            <a:r>
              <a:rPr lang="zh-CN" altLang="en-US" smtClean="0"/>
              <a:t>这个文件，</a:t>
            </a:r>
            <a:r>
              <a:rPr lang="en-US" altLang="zh-CN" smtClean="0"/>
              <a:t> Import Option</a:t>
            </a:r>
            <a:r>
              <a:rPr lang="zh-CN" altLang="en-US" smtClean="0"/>
              <a:t>选择</a:t>
            </a:r>
            <a:r>
              <a:rPr lang="en-US" altLang="zh-CN" smtClean="0"/>
              <a:t>Endnote import</a:t>
            </a:r>
            <a:r>
              <a:rPr lang="zh-CN" altLang="en-US" smtClean="0"/>
              <a:t>，然后点击下面的</a:t>
            </a:r>
            <a:r>
              <a:rPr lang="en-US" altLang="zh-CN" smtClean="0"/>
              <a:t>import</a:t>
            </a:r>
            <a:r>
              <a:rPr lang="zh-CN" altLang="en-US" smtClean="0"/>
              <a:t>按钮即可导入。</a:t>
            </a:r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857364"/>
            <a:ext cx="500066" cy="48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</a:t>
            </a:r>
            <a:r>
              <a:rPr lang="en-US" altLang="zh-CN" smtClean="0"/>
              <a:t>cnki</a:t>
            </a:r>
            <a:r>
              <a:rPr lang="zh-CN" altLang="en-US" smtClean="0"/>
              <a:t>搜索的数据</a:t>
            </a:r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71611"/>
            <a:ext cx="7715304" cy="400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导入万方搜索的数据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smtClean="0"/>
              <a:t>万方数据网</a:t>
            </a:r>
            <a:r>
              <a:rPr lang="en-US" altLang="zh-CN" sz="2800" smtClean="0"/>
              <a:t>http://</a:t>
            </a:r>
            <a:r>
              <a:rPr lang="en-US" altLang="zh-CN" sz="2800" err="1" smtClean="0"/>
              <a:t>www.wanfangdata.com.cn</a:t>
            </a:r>
            <a:r>
              <a:rPr lang="en-US" altLang="zh-CN" sz="2800" smtClean="0"/>
              <a:t>/</a:t>
            </a:r>
            <a:r>
              <a:rPr lang="zh-CN" altLang="en-US" sz="2800" smtClean="0"/>
              <a:t>不提供批量导出数据的功能，万方医学网</a:t>
            </a:r>
            <a:r>
              <a:rPr lang="en-US" altLang="zh-CN" sz="2800" smtClean="0"/>
              <a:t>http://</a:t>
            </a:r>
            <a:r>
              <a:rPr lang="en-US" altLang="zh-CN" sz="2800" err="1" smtClean="0"/>
              <a:t>med.wanfangdata.com.cn</a:t>
            </a:r>
            <a:r>
              <a:rPr lang="zh-CN" altLang="en-US" sz="2800" smtClean="0"/>
              <a:t>搜索结果提供批量数据导出功能，下面以万方医学网为例</a:t>
            </a:r>
            <a:endParaRPr lang="zh-CN" altLang="en-US" sz="2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9144000" cy="157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导入万方搜索的数据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选中需要导出的结果</a:t>
            </a:r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000240"/>
            <a:ext cx="7286676" cy="3837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导入万方搜索的数据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点击右上角“导出格式”内的“</a:t>
            </a:r>
            <a:r>
              <a:rPr lang="en-US" altLang="zh-CN" smtClean="0"/>
              <a:t>Endnote</a:t>
            </a:r>
            <a:r>
              <a:rPr lang="zh-CN" altLang="en-US" smtClean="0"/>
              <a:t>”按钮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下载一个名为“万方数据</a:t>
            </a:r>
            <a:r>
              <a:rPr lang="en-US" altLang="zh-CN" smtClean="0"/>
              <a:t>2013-06-16.txt</a:t>
            </a:r>
            <a:r>
              <a:rPr lang="zh-CN" altLang="en-US" smtClean="0"/>
              <a:t>”的文件，保存。</a:t>
            </a:r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00306"/>
            <a:ext cx="8054635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导入万方搜索的数据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打开</a:t>
            </a:r>
            <a:r>
              <a:rPr lang="en-US" altLang="zh-CN" smtClean="0"/>
              <a:t>Endnote</a:t>
            </a:r>
            <a:r>
              <a:rPr lang="zh-CN" altLang="en-US" smtClean="0"/>
              <a:t>程序，点击快速工具栏上的</a:t>
            </a:r>
            <a:r>
              <a:rPr lang="en-US" altLang="zh-CN" smtClean="0"/>
              <a:t>Import</a:t>
            </a:r>
            <a:r>
              <a:rPr lang="zh-CN" altLang="en-US" smtClean="0"/>
              <a:t>按钮</a:t>
            </a:r>
          </a:p>
          <a:p>
            <a:r>
              <a:rPr lang="zh-CN" altLang="en-US" smtClean="0"/>
              <a:t>弹出</a:t>
            </a:r>
            <a:r>
              <a:rPr lang="en-US" altLang="zh-CN" smtClean="0"/>
              <a:t>Import File</a:t>
            </a:r>
            <a:r>
              <a:rPr lang="zh-CN" altLang="en-US" smtClean="0"/>
              <a:t>对话框，点击</a:t>
            </a:r>
            <a:r>
              <a:rPr lang="en-US" altLang="zh-CN" smtClean="0"/>
              <a:t>choose</a:t>
            </a:r>
            <a:r>
              <a:rPr lang="zh-CN" altLang="en-US" smtClean="0"/>
              <a:t>按钮找到刚刚下载的“万方数据</a:t>
            </a:r>
            <a:r>
              <a:rPr lang="en-US" altLang="zh-CN" smtClean="0"/>
              <a:t>2013-06-16.txt</a:t>
            </a:r>
            <a:r>
              <a:rPr lang="zh-CN" altLang="en-US" smtClean="0"/>
              <a:t>”这个文件， </a:t>
            </a:r>
            <a:r>
              <a:rPr lang="en-US" altLang="zh-CN" smtClean="0"/>
              <a:t>Import Option</a:t>
            </a:r>
            <a:r>
              <a:rPr lang="zh-CN" altLang="en-US" smtClean="0"/>
              <a:t>选择</a:t>
            </a:r>
            <a:r>
              <a:rPr lang="en-US" altLang="zh-CN" smtClean="0"/>
              <a:t>Endnote import</a:t>
            </a:r>
            <a:r>
              <a:rPr lang="zh-CN" altLang="en-US" smtClean="0"/>
              <a:t>，然后点击下面的</a:t>
            </a:r>
            <a:r>
              <a:rPr lang="en-US" altLang="zh-CN" smtClean="0"/>
              <a:t>import</a:t>
            </a:r>
            <a:r>
              <a:rPr lang="zh-CN" altLang="en-US" smtClean="0"/>
              <a:t>按钮即可导入。</a:t>
            </a:r>
          </a:p>
          <a:p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857364"/>
            <a:ext cx="500066" cy="48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导入万方搜索的数据</a:t>
            </a:r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7786742" cy="404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链接</a:t>
            </a:r>
            <a:r>
              <a:rPr lang="en-US" altLang="zh-CN" smtClean="0"/>
              <a:t>PDF</a:t>
            </a:r>
            <a:r>
              <a:rPr lang="zh-CN" altLang="en-US" smtClean="0"/>
              <a:t>全文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右键单击需要链接</a:t>
            </a:r>
            <a:r>
              <a:rPr lang="en-US" altLang="zh-CN" smtClean="0"/>
              <a:t>PDF</a:t>
            </a:r>
            <a:r>
              <a:rPr lang="zh-CN" altLang="en-US" smtClean="0"/>
              <a:t>全文文件的条目，在下拉菜单中依次点击</a:t>
            </a:r>
            <a:r>
              <a:rPr lang="en-US" altLang="zh-CN" smtClean="0">
                <a:solidFill>
                  <a:schemeClr val="tx1"/>
                </a:solidFill>
              </a:rPr>
              <a:t>file attachments--attach file</a:t>
            </a:r>
            <a:r>
              <a:rPr lang="zh-CN" altLang="en-US" smtClean="0"/>
              <a:t>，然后找到</a:t>
            </a:r>
            <a:r>
              <a:rPr lang="en-US" altLang="zh-CN" smtClean="0"/>
              <a:t>PDF</a:t>
            </a:r>
            <a:r>
              <a:rPr lang="zh-CN" altLang="en-US" smtClean="0"/>
              <a:t>文件即可</a:t>
            </a:r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214686"/>
            <a:ext cx="800105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文献管理的发展</a:t>
            </a:r>
            <a:endParaRPr lang="zh-CN" altLang="en-US"/>
          </a:p>
        </p:txBody>
      </p:sp>
      <p:sp>
        <p:nvSpPr>
          <p:cNvPr id="11" name="燕尾形 10"/>
          <p:cNvSpPr/>
          <p:nvPr/>
        </p:nvSpPr>
        <p:spPr>
          <a:xfrm rot="16200000">
            <a:off x="1393009" y="1464455"/>
            <a:ext cx="1785950" cy="1428760"/>
          </a:xfrm>
          <a:prstGeom prst="chevron">
            <a:avLst/>
          </a:prstGeom>
          <a:noFill/>
          <a:ln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5102E"/>
              </a:solidFill>
            </a:endParaRPr>
          </a:p>
        </p:txBody>
      </p:sp>
      <p:sp>
        <p:nvSpPr>
          <p:cNvPr id="12" name="燕尾形 11"/>
          <p:cNvSpPr/>
          <p:nvPr/>
        </p:nvSpPr>
        <p:spPr>
          <a:xfrm rot="16200000">
            <a:off x="1393009" y="2893215"/>
            <a:ext cx="1785950" cy="1428760"/>
          </a:xfrm>
          <a:prstGeom prst="chevron">
            <a:avLst/>
          </a:prstGeom>
          <a:noFill/>
          <a:ln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5102E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 rot="16200000">
            <a:off x="1393009" y="4250537"/>
            <a:ext cx="1785950" cy="1428760"/>
          </a:xfrm>
          <a:prstGeom prst="chevron">
            <a:avLst/>
          </a:prstGeom>
          <a:noFill/>
          <a:ln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5102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0098" y="470274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rgbClr val="A5102E"/>
                </a:solidFill>
              </a:rPr>
              <a:t>卡片式管理</a:t>
            </a:r>
            <a:endParaRPr lang="zh-CN" altLang="en-US">
              <a:solidFill>
                <a:srgbClr val="A5102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321468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rgbClr val="A5102E"/>
                </a:solidFill>
              </a:rPr>
              <a:t>非专业化工具管理</a:t>
            </a:r>
            <a:endParaRPr lang="zh-CN" altLang="en-US">
              <a:solidFill>
                <a:srgbClr val="A5102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178592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rgbClr val="A5102E"/>
                </a:solidFill>
              </a:rPr>
              <a:t>专业工具管理</a:t>
            </a:r>
            <a:endParaRPr lang="zh-CN" altLang="en-US">
              <a:solidFill>
                <a:srgbClr val="A5102E"/>
              </a:solidFill>
            </a:endParaRPr>
          </a:p>
        </p:txBody>
      </p:sp>
      <p:sp>
        <p:nvSpPr>
          <p:cNvPr id="18" name="上箭头 17"/>
          <p:cNvSpPr/>
          <p:nvPr/>
        </p:nvSpPr>
        <p:spPr>
          <a:xfrm>
            <a:off x="357158" y="1357298"/>
            <a:ext cx="1071570" cy="4500594"/>
          </a:xfrm>
          <a:prstGeom prst="upArrow">
            <a:avLst/>
          </a:prstGeom>
          <a:gradFill>
            <a:gsLst>
              <a:gs pos="16000">
                <a:srgbClr val="A5102E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071802" y="4929198"/>
            <a:ext cx="5072098" cy="646331"/>
          </a:xfrm>
          <a:prstGeom prst="rect">
            <a:avLst/>
          </a:prstGeom>
          <a:noFill/>
          <a:ln>
            <a:solidFill>
              <a:srgbClr val="A5102E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A5102E"/>
                </a:solidFill>
              </a:rPr>
              <a:t>阅读纸质文献，复印、手抄或剪报，效率很低，不易管理和检索</a:t>
            </a:r>
            <a:endParaRPr lang="zh-CN" altLang="en-US">
              <a:solidFill>
                <a:srgbClr val="A5102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3500438"/>
            <a:ext cx="5072098" cy="646331"/>
          </a:xfrm>
          <a:prstGeom prst="rect">
            <a:avLst/>
          </a:prstGeom>
          <a:noFill/>
          <a:ln>
            <a:solidFill>
              <a:srgbClr val="A5102E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A5102E"/>
                </a:solidFill>
              </a:rPr>
              <a:t>阅读电子文献，用资源管理器或</a:t>
            </a:r>
            <a:r>
              <a:rPr lang="en-US" altLang="zh-CN" dirty="0" smtClean="0">
                <a:solidFill>
                  <a:srgbClr val="A5102E"/>
                </a:solidFill>
              </a:rPr>
              <a:t>Excel</a:t>
            </a:r>
            <a:r>
              <a:rPr lang="zh-CN" altLang="en-US" dirty="0" smtClean="0">
                <a:solidFill>
                  <a:srgbClr val="A5102E"/>
                </a:solidFill>
              </a:rPr>
              <a:t>等软件进行管理，效率较低</a:t>
            </a:r>
            <a:endParaRPr lang="zh-CN" altLang="en-US" dirty="0">
              <a:solidFill>
                <a:srgbClr val="A5102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1802" y="2143116"/>
            <a:ext cx="5072098" cy="646331"/>
          </a:xfrm>
          <a:prstGeom prst="rect">
            <a:avLst/>
          </a:prstGeom>
          <a:noFill/>
          <a:ln>
            <a:solidFill>
              <a:srgbClr val="A5102E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A5102E"/>
                </a:solidFill>
              </a:rPr>
              <a:t>阅读电子文献，利用专业电子文献管理器管理，使用方便，功能强大，效率非常高</a:t>
            </a:r>
            <a:endParaRPr lang="zh-CN" altLang="en-US">
              <a:solidFill>
                <a:srgbClr val="A5102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10" y="1844824"/>
            <a:ext cx="4427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</a:rPr>
              <a:t>效</a:t>
            </a:r>
            <a:endParaRPr lang="en-US" altLang="zh-CN" sz="2000" b="1" smtClean="0">
              <a:solidFill>
                <a:schemeClr val="bg1"/>
              </a:solidFill>
            </a:endParaRPr>
          </a:p>
          <a:p>
            <a:endParaRPr lang="en-US" altLang="zh-CN" sz="2000" b="1" smtClean="0">
              <a:solidFill>
                <a:schemeClr val="bg1"/>
              </a:solidFill>
            </a:endParaRPr>
          </a:p>
          <a:p>
            <a:endParaRPr lang="en-US" altLang="zh-CN" sz="2000" b="1">
              <a:solidFill>
                <a:schemeClr val="bg1"/>
              </a:solidFill>
            </a:endParaRPr>
          </a:p>
          <a:p>
            <a:endParaRPr lang="en-US" altLang="zh-CN" sz="2000" b="1" smtClean="0">
              <a:solidFill>
                <a:schemeClr val="bg1"/>
              </a:solidFill>
            </a:endParaRPr>
          </a:p>
          <a:p>
            <a:r>
              <a:rPr lang="zh-CN" altLang="en-US" sz="2000" b="1" smtClean="0">
                <a:solidFill>
                  <a:schemeClr val="bg1"/>
                </a:solidFill>
              </a:rPr>
              <a:t>率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在线搜索</a:t>
            </a:r>
            <a:r>
              <a:rPr lang="en-US" altLang="zh-CN" smtClean="0"/>
              <a:t>PDF</a:t>
            </a:r>
            <a:r>
              <a:rPr lang="zh-CN" altLang="en-US" smtClean="0"/>
              <a:t>全文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右键单击需要链接</a:t>
            </a:r>
            <a:r>
              <a:rPr lang="en-US" altLang="zh-CN" smtClean="0"/>
              <a:t>PDF</a:t>
            </a:r>
            <a:r>
              <a:rPr lang="zh-CN" altLang="en-US" smtClean="0"/>
              <a:t>全文文件的条目，在下拉菜单中依次点击</a:t>
            </a:r>
            <a:r>
              <a:rPr lang="en-US" altLang="zh-CN" smtClean="0">
                <a:solidFill>
                  <a:schemeClr val="tx1"/>
                </a:solidFill>
              </a:rPr>
              <a:t>find full text</a:t>
            </a:r>
            <a:r>
              <a:rPr lang="zh-CN" altLang="en-US" smtClean="0"/>
              <a:t>，然后程序即可自动开始在互联网上搜索</a:t>
            </a:r>
            <a:r>
              <a:rPr lang="en-US" altLang="zh-CN" smtClean="0"/>
              <a:t>PDF</a:t>
            </a:r>
            <a:r>
              <a:rPr lang="zh-CN" altLang="en-US" smtClean="0"/>
              <a:t>全文并下载。不是所有全文都能下载。</a:t>
            </a:r>
          </a:p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643314"/>
            <a:ext cx="765101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PDF</a:t>
            </a:r>
            <a:r>
              <a:rPr lang="zh-CN" altLang="en-US" smtClean="0"/>
              <a:t>全文保存目录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位置：</a:t>
            </a:r>
            <a:r>
              <a:rPr lang="en-US" altLang="zh-CN" smtClean="0">
                <a:solidFill>
                  <a:schemeClr val="tx1"/>
                </a:solidFill>
              </a:rPr>
              <a:t>TissueEngineering.Data\PDF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285992"/>
            <a:ext cx="649405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右箭头 6"/>
          <p:cNvSpPr/>
          <p:nvPr/>
        </p:nvSpPr>
        <p:spPr>
          <a:xfrm>
            <a:off x="2357422" y="1928802"/>
            <a:ext cx="1643074" cy="135732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19411874">
            <a:off x="242513" y="4498794"/>
            <a:ext cx="1643074" cy="135732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5857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143116"/>
            <a:ext cx="9144000" cy="1428760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smtClean="0"/>
              <a:t>管理数据库</a:t>
            </a:r>
            <a:endParaRPr lang="zh-CN" altLang="en-US" sz="6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管理数据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修改书目信息</a:t>
            </a:r>
            <a:endParaRPr lang="en-US" altLang="zh-CN" smtClean="0"/>
          </a:p>
          <a:p>
            <a:r>
              <a:rPr lang="zh-CN" altLang="en-US" smtClean="0"/>
              <a:t>分类管理</a:t>
            </a:r>
            <a:endParaRPr lang="en-US" altLang="zh-CN" smtClean="0"/>
          </a:p>
          <a:p>
            <a:r>
              <a:rPr lang="zh-CN" altLang="en-US" smtClean="0"/>
              <a:t>去重</a:t>
            </a:r>
            <a:endParaRPr lang="en-US" altLang="zh-CN" smtClean="0"/>
          </a:p>
          <a:p>
            <a:r>
              <a:rPr lang="zh-CN" altLang="en-US" smtClean="0"/>
              <a:t>删除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修改书目信息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有些时候导入的数目数据是不完整的或者格式不规范，这个时候需要手动来修改或者补全这些信息，比如下面这条书目缺少作者信息，并且标题的格式不规范</a:t>
            </a:r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00438"/>
            <a:ext cx="769137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修改书目信息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选中要修改的条目，在左下会有一个名为“</a:t>
            </a:r>
            <a:r>
              <a:rPr lang="en-US" altLang="zh-CN" smtClean="0">
                <a:solidFill>
                  <a:schemeClr val="tx1"/>
                </a:solidFill>
              </a:rPr>
              <a:t>reference</a:t>
            </a:r>
            <a:r>
              <a:rPr lang="zh-CN" altLang="en-US" smtClean="0"/>
              <a:t>”的信息修改窗口，即可修改</a:t>
            </a:r>
            <a:endParaRPr lang="zh-CN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428868"/>
            <a:ext cx="5314950" cy="38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分类管理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在程序的右侧边窗口，可以进行分组，在其中一个分组上单击右键，弹出分组菜单即可分组</a:t>
            </a: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1" y="2928934"/>
            <a:ext cx="403894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3357562"/>
            <a:ext cx="1826141" cy="338554"/>
          </a:xfrm>
          <a:prstGeom prst="rect">
            <a:avLst/>
          </a:prstGeom>
          <a:solidFill>
            <a:srgbClr val="A5102E"/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smtClean="0">
                <a:solidFill>
                  <a:schemeClr val="bg1"/>
                </a:solidFill>
              </a:rPr>
              <a:t>新建一个普通分组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3738518"/>
            <a:ext cx="1826141" cy="338554"/>
          </a:xfrm>
          <a:prstGeom prst="rect">
            <a:avLst/>
          </a:prstGeom>
          <a:solidFill>
            <a:srgbClr val="A5102E"/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smtClean="0">
                <a:solidFill>
                  <a:schemeClr val="bg1"/>
                </a:solidFill>
              </a:rPr>
              <a:t>新建一个智能分组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4437112"/>
            <a:ext cx="1415772" cy="338554"/>
          </a:xfrm>
          <a:prstGeom prst="rect">
            <a:avLst/>
          </a:prstGeom>
          <a:solidFill>
            <a:srgbClr val="A5102E"/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smtClean="0">
                <a:solidFill>
                  <a:schemeClr val="bg1"/>
                </a:solidFill>
              </a:rPr>
              <a:t>新建一个大组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4818638"/>
            <a:ext cx="800219" cy="338554"/>
          </a:xfrm>
          <a:prstGeom prst="rect">
            <a:avLst/>
          </a:prstGeom>
          <a:solidFill>
            <a:srgbClr val="A5102E"/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smtClean="0">
                <a:solidFill>
                  <a:schemeClr val="bg1"/>
                </a:solidFill>
              </a:rPr>
              <a:t>重命名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5214950"/>
            <a:ext cx="1210588" cy="338554"/>
          </a:xfrm>
          <a:prstGeom prst="rect">
            <a:avLst/>
          </a:prstGeom>
          <a:solidFill>
            <a:srgbClr val="A5102E"/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smtClean="0">
                <a:solidFill>
                  <a:schemeClr val="bg1"/>
                </a:solidFill>
              </a:rPr>
              <a:t>删除此分组</a:t>
            </a:r>
            <a:endParaRPr lang="zh-CN" alt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分组管理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分好组后，可用鼠标选中同一分组的数目，拖拽至相应分组即可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分类管理</a:t>
            </a:r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285860"/>
            <a:ext cx="2428892" cy="4792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去重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去重功能用于数据库内重复的文献条目</a:t>
            </a:r>
            <a:endParaRPr lang="en-US" altLang="zh-CN" smtClean="0"/>
          </a:p>
          <a:p>
            <a:r>
              <a:rPr lang="zh-CN" altLang="en-US" smtClean="0"/>
              <a:t>菜单栏</a:t>
            </a:r>
            <a:r>
              <a:rPr lang="en-US" altLang="zh-CN" smtClean="0">
                <a:solidFill>
                  <a:schemeClr val="tx1"/>
                </a:solidFill>
              </a:rPr>
              <a:t>reference-find duplicate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571744"/>
            <a:ext cx="2786082" cy="368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梯形 20"/>
          <p:cNvSpPr/>
          <p:nvPr/>
        </p:nvSpPr>
        <p:spPr>
          <a:xfrm rot="5400000">
            <a:off x="2143108" y="1357298"/>
            <a:ext cx="2643206" cy="5500726"/>
          </a:xfrm>
          <a:prstGeom prst="trapezoid">
            <a:avLst>
              <a:gd name="adj" fmla="val 36159"/>
            </a:avLst>
          </a:prstGeom>
          <a:gradFill>
            <a:gsLst>
              <a:gs pos="16000">
                <a:srgbClr val="A5102E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>
            <a:off x="5893603" y="3250405"/>
            <a:ext cx="2214578" cy="1714512"/>
          </a:xfrm>
          <a:prstGeom prst="triangle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Endnote</a:t>
            </a:r>
            <a:r>
              <a:rPr lang="zh-CN" altLang="en-US" smtClean="0"/>
              <a:t>工作流程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5786" y="2428868"/>
            <a:ext cx="1428760" cy="369332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</a:rPr>
              <a:t>Ovid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845354"/>
            <a:ext cx="1428760" cy="369332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err="1" smtClean="0">
                <a:solidFill>
                  <a:schemeClr val="bg1"/>
                </a:solidFill>
              </a:rPr>
              <a:t>PubMed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4131238"/>
            <a:ext cx="1428760" cy="369332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</a:rPr>
              <a:t>Calis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559866"/>
            <a:ext cx="1428760" cy="369332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重庆维普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988494"/>
            <a:ext cx="1428760" cy="369332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</a:rPr>
              <a:t>万方数据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5417122"/>
            <a:ext cx="1428760" cy="369332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</a:rPr>
              <a:t>中国知网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273982"/>
            <a:ext cx="1428760" cy="369332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</a:rPr>
              <a:t>sciencedirect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702610"/>
            <a:ext cx="1428760" cy="369332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</a:rPr>
              <a:t>Springer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3177966"/>
            <a:ext cx="677108" cy="1894108"/>
          </a:xfrm>
          <a:prstGeom prst="rect">
            <a:avLst/>
          </a:prstGeom>
          <a:solidFill>
            <a:srgbClr val="A5102E"/>
          </a:solidFill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</a:rPr>
              <a:t>F  I  l  t  e  r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286248" y="2643182"/>
            <a:ext cx="1643074" cy="1071570"/>
          </a:xfrm>
          <a:prstGeom prst="round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</a:rPr>
              <a:t>Library 1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5206" y="3429000"/>
            <a:ext cx="1643074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rgbClr val="A5102E"/>
                </a:solidFill>
              </a:rPr>
              <a:t>管理分析</a:t>
            </a:r>
            <a:endParaRPr lang="en-US" altLang="zh-CN" sz="2400" b="1" smtClean="0">
              <a:solidFill>
                <a:srgbClr val="A5102E"/>
              </a:solidFill>
            </a:endParaRPr>
          </a:p>
          <a:p>
            <a:pPr algn="ctr"/>
            <a:endParaRPr lang="en-US" altLang="zh-CN" sz="2400" b="1" smtClean="0">
              <a:solidFill>
                <a:srgbClr val="A5102E"/>
              </a:solidFill>
            </a:endParaRPr>
          </a:p>
          <a:p>
            <a:pPr algn="ctr"/>
            <a:r>
              <a:rPr lang="zh-CN" altLang="en-US" sz="2400" b="1" smtClean="0">
                <a:solidFill>
                  <a:srgbClr val="A5102E"/>
                </a:solidFill>
              </a:rPr>
              <a:t>引文编辑</a:t>
            </a:r>
            <a:endParaRPr lang="zh-CN" altLang="en-US" sz="2400" b="1">
              <a:solidFill>
                <a:srgbClr val="A5102E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14348" y="1428736"/>
            <a:ext cx="1500198" cy="64294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</a:rPr>
              <a:t>数据采集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786050" y="1428736"/>
            <a:ext cx="1500198" cy="64294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</a:rPr>
              <a:t>建立数据库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429124" y="1428736"/>
            <a:ext cx="1500198" cy="64294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</a:rPr>
              <a:t>管理数据库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286644" y="1428736"/>
            <a:ext cx="1500198" cy="64294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</a:rPr>
              <a:t>使用数据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286248" y="4500570"/>
            <a:ext cx="1643074" cy="1071570"/>
          </a:xfrm>
          <a:prstGeom prst="round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</a:rPr>
              <a:t>Library 2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删除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选中某条需要删除的文献条目，右键，</a:t>
            </a:r>
            <a:r>
              <a:rPr lang="en-US" altLang="zh-CN" smtClean="0">
                <a:solidFill>
                  <a:schemeClr val="tx1"/>
                </a:solidFill>
              </a:rPr>
              <a:t>move reference  to trash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808930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恢复误删条目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选中回收站内的文献条目，拖拽至相应分组即可恢复误删条目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5857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143116"/>
            <a:ext cx="9144000" cy="1428760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/>
              <a:t>引文输出格式设置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我国通用著录格式（ </a:t>
            </a:r>
            <a:r>
              <a:rPr lang="en-US" altLang="zh-CN" smtClean="0"/>
              <a:t>GB 7714-2005 </a:t>
            </a:r>
            <a:r>
              <a:rPr lang="zh-CN" altLang="en-US" smtClean="0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连续出版物</a:t>
            </a:r>
          </a:p>
          <a:p>
            <a:endParaRPr lang="zh-CN" altLang="en-US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例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28564" y="2071678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［序号］ 主要责任者．文献题名［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］．刊名，出版年份，卷号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期号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：起止页码．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28564" y="3711363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cs typeface="Times New Roman" pitchFamily="18" charset="0"/>
              </a:defRPr>
            </a:lvl1pPr>
          </a:lstStyle>
          <a:p>
            <a:r>
              <a:rPr lang="zh-CN" altLang="en-US" dirty="0">
                <a:latin typeface="Times New Roman" panose="02020603050405020304" pitchFamily="18" charset="0"/>
              </a:rPr>
              <a:t>［１］ 袁庆龙，候文义．</a:t>
            </a:r>
            <a:r>
              <a:rPr lang="en-US" altLang="zh-CN" dirty="0">
                <a:latin typeface="Times New Roman" panose="02020603050405020304" pitchFamily="18" charset="0"/>
              </a:rPr>
              <a:t>Ni-P</a:t>
            </a:r>
            <a:r>
              <a:rPr lang="zh-CN" altLang="en-US" dirty="0">
                <a:latin typeface="Times New Roman" panose="02020603050405020304" pitchFamily="18" charset="0"/>
              </a:rPr>
              <a:t>合金镀层组织形貌及显微硬度</a:t>
            </a:r>
            <a:r>
              <a:rPr lang="zh-CN" altLang="en-US" dirty="0" smtClean="0">
                <a:latin typeface="Times New Roman" panose="02020603050405020304" pitchFamily="18" charset="0"/>
              </a:rPr>
              <a:t>研究</a:t>
            </a:r>
            <a:r>
              <a:rPr lang="zh-CN" altLang="en-US" dirty="0">
                <a:latin typeface="Times New Roman" panose="02020603050405020304" pitchFamily="18" charset="0"/>
              </a:rPr>
              <a:t>［</a:t>
            </a:r>
            <a:r>
              <a:rPr lang="en-US" altLang="zh-CN" dirty="0">
                <a:latin typeface="Times New Roman" panose="02020603050405020304" pitchFamily="18" charset="0"/>
              </a:rPr>
              <a:t>J</a:t>
            </a:r>
            <a:r>
              <a:rPr lang="zh-CN" altLang="en-US" dirty="0">
                <a:latin typeface="Times New Roman" panose="02020603050405020304" pitchFamily="18" charset="0"/>
              </a:rPr>
              <a:t>］</a:t>
            </a:r>
            <a:r>
              <a:rPr lang="zh-CN" altLang="en-US" dirty="0" smtClean="0">
                <a:latin typeface="Times New Roman" panose="02020603050405020304" pitchFamily="18" charset="0"/>
              </a:rPr>
              <a:t>．</a:t>
            </a:r>
            <a:r>
              <a:rPr lang="zh-CN" altLang="en-US" dirty="0">
                <a:latin typeface="Times New Roman" panose="02020603050405020304" pitchFamily="18" charset="0"/>
              </a:rPr>
              <a:t>太原理工大学学报，</a:t>
            </a:r>
            <a:r>
              <a:rPr lang="en-US" altLang="zh-CN" dirty="0">
                <a:latin typeface="Times New Roman" panose="02020603050405020304" pitchFamily="18" charset="0"/>
              </a:rPr>
              <a:t>2001</a:t>
            </a:r>
            <a:r>
              <a:rPr lang="zh-CN" altLang="en-US" dirty="0">
                <a:latin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</a:rPr>
              <a:t>32(1)</a:t>
            </a:r>
            <a:r>
              <a:rPr lang="zh-CN" altLang="en-US" dirty="0">
                <a:latin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</a:rPr>
              <a:t>51-53.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28564" y="5000636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990000"/>
                </a:solidFill>
                <a:latin typeface="+mn-ea"/>
                <a:cs typeface="Times New Roman" pitchFamily="18" charset="0"/>
              </a:rPr>
              <a:t>注：其它类型出版物著录格式请参考</a:t>
            </a:r>
            <a:r>
              <a:rPr lang="en-US" altLang="zh-CN" sz="2000" b="1" smtClean="0">
                <a:solidFill>
                  <a:srgbClr val="990000"/>
                </a:solidFill>
                <a:latin typeface="+mn-ea"/>
              </a:rPr>
              <a:t>GB 7714-2005</a:t>
            </a:r>
            <a:r>
              <a:rPr lang="zh-CN" altLang="en-US" sz="2000" b="1" smtClean="0">
                <a:solidFill>
                  <a:srgbClr val="990000"/>
                </a:solidFill>
                <a:latin typeface="+mn-ea"/>
              </a:rPr>
              <a:t>，此处仅以连续出版物（即期刊）为例</a:t>
            </a:r>
            <a:endParaRPr lang="zh-CN" altLang="en-US" sz="2000" b="1">
              <a:solidFill>
                <a:srgbClr val="990000"/>
              </a:solidFill>
              <a:latin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/>
              <a:t>GB/T 7714-2005</a:t>
            </a:r>
            <a:r>
              <a:rPr lang="zh-CN" altLang="en-US" sz="2800"/>
              <a:t>文后参考文献著录</a:t>
            </a:r>
            <a:r>
              <a:rPr lang="zh-CN" altLang="en-US" sz="2800" smtClean="0"/>
              <a:t>规则（部分）</a:t>
            </a:r>
            <a:endParaRPr lang="zh-CN" altLang="en-US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000">
                <a:latin typeface="+mn-ea"/>
              </a:rPr>
              <a:t>1</a:t>
            </a:r>
            <a:r>
              <a:rPr lang="en-US" altLang="zh-CN" sz="2000" smtClean="0">
                <a:latin typeface="+mn-ea"/>
              </a:rPr>
              <a:t>.</a:t>
            </a:r>
            <a:r>
              <a:rPr lang="zh-CN" altLang="en-US" sz="2000" smtClean="0">
                <a:latin typeface="+mn-ea"/>
              </a:rPr>
              <a:t>著作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作者</a:t>
            </a:r>
            <a:r>
              <a:rPr lang="en-US" altLang="zh-CN" sz="2000">
                <a:latin typeface="+mn-ea"/>
              </a:rPr>
              <a:t>. </a:t>
            </a:r>
            <a:r>
              <a:rPr lang="zh-CN" altLang="en-US" sz="2000">
                <a:latin typeface="+mn-ea"/>
              </a:rPr>
              <a:t>题名 </a:t>
            </a:r>
            <a:r>
              <a:rPr lang="en-US" altLang="zh-CN" sz="2000">
                <a:latin typeface="+mn-ea"/>
              </a:rPr>
              <a:t>[M]. </a:t>
            </a:r>
            <a:r>
              <a:rPr lang="zh-CN" altLang="en-US" sz="2000">
                <a:latin typeface="+mn-ea"/>
              </a:rPr>
              <a:t>版本项</a:t>
            </a:r>
            <a:r>
              <a:rPr lang="en-US" altLang="zh-CN" sz="2000">
                <a:latin typeface="+mn-ea"/>
              </a:rPr>
              <a:t>. </a:t>
            </a:r>
            <a:r>
              <a:rPr lang="zh-CN" altLang="en-US" sz="2000">
                <a:latin typeface="+mn-ea"/>
              </a:rPr>
              <a:t>出版地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出版者</a:t>
            </a:r>
            <a:r>
              <a:rPr lang="en-US" altLang="zh-CN" sz="2000">
                <a:latin typeface="+mn-ea"/>
              </a:rPr>
              <a:t>, </a:t>
            </a:r>
            <a:r>
              <a:rPr lang="zh-CN" altLang="en-US" sz="2000">
                <a:latin typeface="+mn-ea"/>
              </a:rPr>
              <a:t>出版年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起</a:t>
            </a:r>
            <a:r>
              <a:rPr lang="en-US" altLang="zh-CN" sz="2000">
                <a:latin typeface="+mn-ea"/>
              </a:rPr>
              <a:t>-</a:t>
            </a:r>
            <a:r>
              <a:rPr lang="zh-CN" altLang="en-US" sz="2000">
                <a:latin typeface="+mn-ea"/>
              </a:rPr>
              <a:t>止页码</a:t>
            </a:r>
            <a:r>
              <a:rPr lang="en-US" altLang="zh-CN" sz="2000">
                <a:latin typeface="+mn-ea"/>
              </a:rPr>
              <a:t>.</a:t>
            </a:r>
          </a:p>
          <a:p>
            <a:r>
              <a:rPr lang="en-US" altLang="zh-CN" sz="2000">
                <a:latin typeface="+mn-ea"/>
              </a:rPr>
              <a:t>2</a:t>
            </a:r>
            <a:r>
              <a:rPr lang="en-US" altLang="zh-CN" sz="2000" smtClean="0">
                <a:latin typeface="+mn-ea"/>
              </a:rPr>
              <a:t>.</a:t>
            </a:r>
            <a:r>
              <a:rPr lang="zh-CN" altLang="en-US" sz="2000" smtClean="0">
                <a:latin typeface="+mn-ea"/>
              </a:rPr>
              <a:t>期刊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作者</a:t>
            </a:r>
            <a:r>
              <a:rPr lang="en-US" altLang="zh-CN" sz="2000">
                <a:latin typeface="+mn-ea"/>
              </a:rPr>
              <a:t>. </a:t>
            </a:r>
            <a:r>
              <a:rPr lang="zh-CN" altLang="en-US" sz="2000">
                <a:latin typeface="+mn-ea"/>
              </a:rPr>
              <a:t>题名 </a:t>
            </a:r>
            <a:r>
              <a:rPr lang="en-US" altLang="zh-CN" sz="2000">
                <a:latin typeface="+mn-ea"/>
              </a:rPr>
              <a:t>[J]. </a:t>
            </a:r>
            <a:r>
              <a:rPr lang="zh-CN" altLang="en-US" sz="2000">
                <a:latin typeface="+mn-ea"/>
              </a:rPr>
              <a:t>来源</a:t>
            </a:r>
            <a:r>
              <a:rPr lang="en-US" altLang="zh-CN" sz="2000">
                <a:latin typeface="+mn-ea"/>
              </a:rPr>
              <a:t>, </a:t>
            </a:r>
            <a:r>
              <a:rPr lang="zh-CN" altLang="en-US" sz="2000">
                <a:latin typeface="+mn-ea"/>
              </a:rPr>
              <a:t>出版年</a:t>
            </a:r>
            <a:r>
              <a:rPr lang="en-US" altLang="zh-CN" sz="2000">
                <a:latin typeface="+mn-ea"/>
              </a:rPr>
              <a:t>, </a:t>
            </a:r>
            <a:r>
              <a:rPr lang="zh-CN" altLang="en-US" sz="2000">
                <a:latin typeface="+mn-ea"/>
              </a:rPr>
              <a:t>卷</a:t>
            </a:r>
            <a:r>
              <a:rPr lang="en-US" altLang="zh-CN" sz="2000">
                <a:latin typeface="+mn-ea"/>
              </a:rPr>
              <a:t>(</a:t>
            </a:r>
            <a:r>
              <a:rPr lang="zh-CN" altLang="en-US" sz="2000">
                <a:latin typeface="+mn-ea"/>
              </a:rPr>
              <a:t>期</a:t>
            </a:r>
            <a:r>
              <a:rPr lang="en-US" altLang="zh-CN" sz="2000">
                <a:latin typeface="+mn-ea"/>
              </a:rPr>
              <a:t>): </a:t>
            </a:r>
            <a:r>
              <a:rPr lang="zh-CN" altLang="en-US" sz="2000">
                <a:latin typeface="+mn-ea"/>
              </a:rPr>
              <a:t>起</a:t>
            </a:r>
            <a:r>
              <a:rPr lang="en-US" altLang="zh-CN" sz="2000">
                <a:latin typeface="+mn-ea"/>
              </a:rPr>
              <a:t>-</a:t>
            </a:r>
            <a:r>
              <a:rPr lang="zh-CN" altLang="en-US" sz="2000">
                <a:latin typeface="+mn-ea"/>
              </a:rPr>
              <a:t>止页码</a:t>
            </a:r>
            <a:r>
              <a:rPr lang="en-US" altLang="zh-CN" sz="2000">
                <a:latin typeface="+mn-ea"/>
              </a:rPr>
              <a:t>.</a:t>
            </a:r>
          </a:p>
          <a:p>
            <a:r>
              <a:rPr lang="en-US" altLang="zh-CN" sz="2000">
                <a:latin typeface="+mn-ea"/>
              </a:rPr>
              <a:t>3</a:t>
            </a:r>
            <a:r>
              <a:rPr lang="en-US" altLang="zh-CN" sz="2000" smtClean="0">
                <a:latin typeface="+mn-ea"/>
              </a:rPr>
              <a:t>.</a:t>
            </a:r>
            <a:r>
              <a:rPr lang="zh-CN" altLang="en-US" sz="2000" smtClean="0">
                <a:latin typeface="+mn-ea"/>
              </a:rPr>
              <a:t>会议</a:t>
            </a:r>
            <a:r>
              <a:rPr lang="zh-CN" altLang="en-US" sz="2000">
                <a:latin typeface="+mn-ea"/>
              </a:rPr>
              <a:t>录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作者</a:t>
            </a:r>
            <a:r>
              <a:rPr lang="en-US" altLang="zh-CN" sz="2000">
                <a:latin typeface="+mn-ea"/>
              </a:rPr>
              <a:t>. </a:t>
            </a:r>
            <a:r>
              <a:rPr lang="zh-CN" altLang="en-US" sz="2000">
                <a:latin typeface="+mn-ea"/>
              </a:rPr>
              <a:t>题名 </a:t>
            </a:r>
            <a:r>
              <a:rPr lang="en-US" altLang="zh-CN" sz="2000">
                <a:latin typeface="+mn-ea"/>
              </a:rPr>
              <a:t>[C]. </a:t>
            </a:r>
            <a:r>
              <a:rPr lang="zh-CN" altLang="en-US" sz="2000">
                <a:latin typeface="+mn-ea"/>
              </a:rPr>
              <a:t>会议名</a:t>
            </a:r>
            <a:r>
              <a:rPr lang="en-US" altLang="zh-CN" sz="2000">
                <a:latin typeface="+mn-ea"/>
              </a:rPr>
              <a:t>, </a:t>
            </a:r>
            <a:r>
              <a:rPr lang="zh-CN" altLang="en-US" sz="2000">
                <a:latin typeface="+mn-ea"/>
              </a:rPr>
              <a:t>会议地</a:t>
            </a:r>
            <a:r>
              <a:rPr lang="en-US" altLang="zh-CN" sz="2000">
                <a:latin typeface="+mn-ea"/>
              </a:rPr>
              <a:t>, </a:t>
            </a:r>
            <a:r>
              <a:rPr lang="zh-CN" altLang="en-US" sz="2000">
                <a:latin typeface="+mn-ea"/>
              </a:rPr>
              <a:t>出版年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起</a:t>
            </a:r>
            <a:r>
              <a:rPr lang="en-US" altLang="zh-CN" sz="2000">
                <a:latin typeface="+mn-ea"/>
              </a:rPr>
              <a:t>-</a:t>
            </a:r>
            <a:r>
              <a:rPr lang="zh-CN" altLang="en-US" sz="2000">
                <a:latin typeface="+mn-ea"/>
              </a:rPr>
              <a:t>止页码</a:t>
            </a:r>
            <a:r>
              <a:rPr lang="en-US" altLang="zh-CN" sz="2000">
                <a:latin typeface="+mn-ea"/>
              </a:rPr>
              <a:t>.</a:t>
            </a:r>
          </a:p>
          <a:p>
            <a:r>
              <a:rPr lang="en-US" altLang="zh-CN" sz="2000">
                <a:latin typeface="+mn-ea"/>
              </a:rPr>
              <a:t>4</a:t>
            </a:r>
            <a:r>
              <a:rPr lang="en-US" altLang="zh-CN" sz="2000" smtClean="0">
                <a:latin typeface="+mn-ea"/>
              </a:rPr>
              <a:t>.</a:t>
            </a:r>
            <a:r>
              <a:rPr lang="zh-CN" altLang="en-US" sz="2000" smtClean="0">
                <a:latin typeface="+mn-ea"/>
              </a:rPr>
              <a:t>学位</a:t>
            </a:r>
            <a:r>
              <a:rPr lang="zh-CN" altLang="en-US" sz="2000">
                <a:latin typeface="+mn-ea"/>
              </a:rPr>
              <a:t>论文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作者</a:t>
            </a:r>
            <a:r>
              <a:rPr lang="en-US" altLang="zh-CN" sz="2000">
                <a:latin typeface="+mn-ea"/>
              </a:rPr>
              <a:t>. </a:t>
            </a:r>
            <a:r>
              <a:rPr lang="zh-CN" altLang="en-US" sz="2000">
                <a:latin typeface="+mn-ea"/>
              </a:rPr>
              <a:t>论文名 </a:t>
            </a:r>
            <a:r>
              <a:rPr lang="en-US" altLang="zh-CN" sz="2000">
                <a:latin typeface="+mn-ea"/>
              </a:rPr>
              <a:t>[D]: [</a:t>
            </a:r>
            <a:r>
              <a:rPr lang="zh-CN" altLang="en-US" sz="2000">
                <a:latin typeface="+mn-ea"/>
              </a:rPr>
              <a:t>博士</a:t>
            </a:r>
            <a:r>
              <a:rPr lang="en-US" altLang="zh-CN" sz="2000">
                <a:latin typeface="+mn-ea"/>
              </a:rPr>
              <a:t>/</a:t>
            </a:r>
            <a:r>
              <a:rPr lang="zh-CN" altLang="en-US" sz="2000">
                <a:latin typeface="+mn-ea"/>
              </a:rPr>
              <a:t>硕士</a:t>
            </a:r>
            <a:r>
              <a:rPr lang="en-US" altLang="zh-CN" sz="2000">
                <a:latin typeface="+mn-ea"/>
              </a:rPr>
              <a:t>]. </a:t>
            </a:r>
            <a:r>
              <a:rPr lang="zh-CN" altLang="en-US" sz="2000">
                <a:latin typeface="+mn-ea"/>
              </a:rPr>
              <a:t>授予单位所在地：授予单位</a:t>
            </a:r>
            <a:r>
              <a:rPr lang="en-US" altLang="zh-CN" sz="2000">
                <a:latin typeface="+mn-ea"/>
              </a:rPr>
              <a:t>, </a:t>
            </a:r>
            <a:r>
              <a:rPr lang="zh-CN" altLang="en-US" sz="2000">
                <a:latin typeface="+mn-ea"/>
              </a:rPr>
              <a:t>授予年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起</a:t>
            </a:r>
            <a:r>
              <a:rPr lang="en-US" altLang="zh-CN" sz="2000">
                <a:latin typeface="+mn-ea"/>
              </a:rPr>
              <a:t>-</a:t>
            </a:r>
            <a:r>
              <a:rPr lang="zh-CN" altLang="en-US" sz="2000">
                <a:latin typeface="+mn-ea"/>
              </a:rPr>
              <a:t>止页码</a:t>
            </a:r>
            <a:r>
              <a:rPr lang="en-US" altLang="zh-CN" sz="2000">
                <a:latin typeface="+mn-ea"/>
              </a:rPr>
              <a:t>.</a:t>
            </a:r>
          </a:p>
          <a:p>
            <a:r>
              <a:rPr lang="en-US" altLang="zh-CN" sz="2000">
                <a:latin typeface="+mn-ea"/>
              </a:rPr>
              <a:t>5</a:t>
            </a:r>
            <a:r>
              <a:rPr lang="en-US" altLang="zh-CN" sz="2000" smtClean="0">
                <a:latin typeface="+mn-ea"/>
              </a:rPr>
              <a:t>.</a:t>
            </a:r>
            <a:r>
              <a:rPr lang="zh-CN" altLang="en-US" sz="2000" smtClean="0">
                <a:latin typeface="+mn-ea"/>
              </a:rPr>
              <a:t>报告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发布者</a:t>
            </a:r>
            <a:r>
              <a:rPr lang="en-US" altLang="zh-CN" sz="2000">
                <a:latin typeface="+mn-ea"/>
              </a:rPr>
              <a:t>. </a:t>
            </a:r>
            <a:r>
              <a:rPr lang="zh-CN" altLang="en-US" sz="2000">
                <a:latin typeface="+mn-ea"/>
              </a:rPr>
              <a:t>报告名 </a:t>
            </a:r>
            <a:r>
              <a:rPr lang="en-US" altLang="zh-CN" sz="2000">
                <a:latin typeface="+mn-ea"/>
              </a:rPr>
              <a:t>[R]. </a:t>
            </a:r>
            <a:r>
              <a:rPr lang="zh-CN" altLang="en-US" sz="2000">
                <a:latin typeface="+mn-ea"/>
              </a:rPr>
              <a:t>出版地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出版者</a:t>
            </a:r>
            <a:r>
              <a:rPr lang="en-US" altLang="zh-CN" sz="2000">
                <a:latin typeface="+mn-ea"/>
              </a:rPr>
              <a:t>, </a:t>
            </a:r>
            <a:r>
              <a:rPr lang="zh-CN" altLang="en-US" sz="2000">
                <a:latin typeface="+mn-ea"/>
              </a:rPr>
              <a:t>出版年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起</a:t>
            </a:r>
            <a:r>
              <a:rPr lang="en-US" altLang="zh-CN" sz="2000">
                <a:latin typeface="+mn-ea"/>
              </a:rPr>
              <a:t>-</a:t>
            </a:r>
            <a:r>
              <a:rPr lang="zh-CN" altLang="en-US" sz="2000">
                <a:latin typeface="+mn-ea"/>
              </a:rPr>
              <a:t>止页码</a:t>
            </a:r>
            <a:r>
              <a:rPr lang="en-US" altLang="zh-CN" sz="2000">
                <a:latin typeface="+mn-ea"/>
              </a:rPr>
              <a:t>.</a:t>
            </a:r>
          </a:p>
          <a:p>
            <a:r>
              <a:rPr lang="en-US" altLang="zh-CN" sz="2000">
                <a:latin typeface="+mn-ea"/>
              </a:rPr>
              <a:t>6</a:t>
            </a:r>
            <a:r>
              <a:rPr lang="en-US" altLang="zh-CN" sz="2000" smtClean="0">
                <a:latin typeface="+mn-ea"/>
              </a:rPr>
              <a:t>.</a:t>
            </a:r>
            <a:r>
              <a:rPr lang="zh-CN" altLang="en-US" sz="2000" smtClean="0">
                <a:latin typeface="+mn-ea"/>
              </a:rPr>
              <a:t>标准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发布单位</a:t>
            </a:r>
            <a:r>
              <a:rPr lang="en-US" altLang="zh-CN" sz="2000">
                <a:latin typeface="+mn-ea"/>
              </a:rPr>
              <a:t>. </a:t>
            </a:r>
            <a:r>
              <a:rPr lang="zh-CN" altLang="en-US" sz="2000">
                <a:latin typeface="+mn-ea"/>
              </a:rPr>
              <a:t>标准代号 标准名称 </a:t>
            </a:r>
            <a:r>
              <a:rPr lang="en-US" altLang="zh-CN" sz="2000">
                <a:latin typeface="+mn-ea"/>
              </a:rPr>
              <a:t>[S]. </a:t>
            </a:r>
            <a:r>
              <a:rPr lang="zh-CN" altLang="en-US" sz="2000">
                <a:latin typeface="+mn-ea"/>
              </a:rPr>
              <a:t>出版地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出版者</a:t>
            </a:r>
            <a:r>
              <a:rPr lang="en-US" altLang="zh-CN" sz="2000">
                <a:latin typeface="+mn-ea"/>
              </a:rPr>
              <a:t>, </a:t>
            </a:r>
            <a:r>
              <a:rPr lang="zh-CN" altLang="en-US" sz="2000">
                <a:latin typeface="+mn-ea"/>
              </a:rPr>
              <a:t>出版年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起</a:t>
            </a:r>
            <a:r>
              <a:rPr lang="en-US" altLang="zh-CN" sz="2000">
                <a:latin typeface="+mn-ea"/>
              </a:rPr>
              <a:t>-</a:t>
            </a:r>
            <a:r>
              <a:rPr lang="zh-CN" altLang="en-US" sz="2000">
                <a:latin typeface="+mn-ea"/>
              </a:rPr>
              <a:t>止页码</a:t>
            </a:r>
            <a:r>
              <a:rPr lang="en-US" altLang="zh-CN" sz="2000">
                <a:latin typeface="+mn-ea"/>
              </a:rPr>
              <a:t>.</a:t>
            </a:r>
          </a:p>
          <a:p>
            <a:r>
              <a:rPr lang="en-US" altLang="zh-CN" sz="2000">
                <a:latin typeface="+mn-ea"/>
              </a:rPr>
              <a:t>7</a:t>
            </a:r>
            <a:r>
              <a:rPr lang="en-US" altLang="zh-CN" sz="2000" smtClean="0">
                <a:latin typeface="+mn-ea"/>
              </a:rPr>
              <a:t>.</a:t>
            </a:r>
            <a:r>
              <a:rPr lang="zh-CN" altLang="en-US" sz="2000" smtClean="0">
                <a:latin typeface="+mn-ea"/>
              </a:rPr>
              <a:t>专利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发明人或专利权人</a:t>
            </a:r>
            <a:r>
              <a:rPr lang="en-US" altLang="zh-CN" sz="2000">
                <a:latin typeface="+mn-ea"/>
              </a:rPr>
              <a:t>. </a:t>
            </a:r>
            <a:r>
              <a:rPr lang="zh-CN" altLang="en-US" sz="2000">
                <a:latin typeface="+mn-ea"/>
              </a:rPr>
              <a:t>专利名</a:t>
            </a:r>
            <a:r>
              <a:rPr lang="en-US" altLang="zh-CN" sz="2000">
                <a:latin typeface="+mn-ea"/>
              </a:rPr>
              <a:t>: </a:t>
            </a:r>
            <a:r>
              <a:rPr lang="zh-CN" altLang="en-US" sz="2000">
                <a:latin typeface="+mn-ea"/>
              </a:rPr>
              <a:t>专利号 </a:t>
            </a:r>
            <a:r>
              <a:rPr lang="en-US" altLang="zh-CN" sz="2000">
                <a:latin typeface="+mn-ea"/>
              </a:rPr>
              <a:t>[P]. </a:t>
            </a:r>
            <a:r>
              <a:rPr lang="zh-CN" altLang="en-US" sz="2000">
                <a:latin typeface="+mn-ea"/>
              </a:rPr>
              <a:t>公告或公开日</a:t>
            </a:r>
            <a:r>
              <a:rPr lang="en-US" altLang="zh-CN" sz="2000">
                <a:latin typeface="+mn-ea"/>
              </a:rPr>
              <a:t>.</a:t>
            </a:r>
            <a:endParaRPr lang="zh-CN" altLang="en-US" sz="20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40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因此，我们需要更改三处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r>
              <a:rPr lang="zh-CN" altLang="en-US" smtClean="0"/>
              <a:t>、修改文内标号格式为上标</a:t>
            </a:r>
            <a:endParaRPr lang="en-US" altLang="zh-CN" smtClean="0"/>
          </a:p>
          <a:p>
            <a:r>
              <a:rPr lang="en-US" altLang="zh-CN" smtClean="0"/>
              <a:t>2</a:t>
            </a:r>
            <a:r>
              <a:rPr lang="zh-CN" altLang="en-US" smtClean="0"/>
              <a:t>、修改文后参考引文格式为国内标准</a:t>
            </a:r>
            <a:endParaRPr lang="en-US" altLang="zh-CN" smtClean="0"/>
          </a:p>
          <a:p>
            <a:r>
              <a:rPr lang="en-US" altLang="zh-CN" smtClean="0"/>
              <a:t>3</a:t>
            </a:r>
            <a:r>
              <a:rPr lang="zh-CN" altLang="en-US" smtClean="0"/>
              <a:t>、修改文后参考引文数字标号</a:t>
            </a:r>
            <a:endParaRPr lang="en-US" altLang="zh-CN" smtClean="0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、修改文内标号格式为上标</a:t>
            </a:r>
            <a:endParaRPr lang="en-US" altLang="zh-CN" sz="360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500174"/>
            <a:ext cx="707236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357686" y="2571744"/>
            <a:ext cx="357190" cy="642942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418496">
            <a:off x="3820762" y="3045163"/>
            <a:ext cx="1369807" cy="12115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、修改文后参考引文格式为国内标准</a:t>
            </a:r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91440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28596" y="3286124"/>
            <a:ext cx="8715404" cy="92869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418496">
            <a:off x="3320696" y="4045295"/>
            <a:ext cx="1369807" cy="12115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、修改文后参考引文数字标号</a:t>
            </a:r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91440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右箭头 4"/>
          <p:cNvSpPr/>
          <p:nvPr/>
        </p:nvSpPr>
        <p:spPr>
          <a:xfrm rot="14232346">
            <a:off x="-19069" y="3584198"/>
            <a:ext cx="1369807" cy="12115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438" y="3286124"/>
            <a:ext cx="357158" cy="357190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具体操作步骤</a:t>
            </a:r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6429420" cy="488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直接箭头连接符 5"/>
          <p:cNvCxnSpPr/>
          <p:nvPr/>
        </p:nvCxnSpPr>
        <p:spPr>
          <a:xfrm rot="16200000" flipH="1">
            <a:off x="-178627" y="3250405"/>
            <a:ext cx="3357586" cy="428628"/>
          </a:xfrm>
          <a:prstGeom prst="straightConnector1">
            <a:avLst/>
          </a:prstGeom>
          <a:ln w="57150">
            <a:solidFill>
              <a:srgbClr val="A5102E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428860" y="5286388"/>
            <a:ext cx="1785950" cy="642942"/>
          </a:xfrm>
          <a:prstGeom prst="straightConnector1">
            <a:avLst/>
          </a:prstGeom>
          <a:ln w="57150">
            <a:solidFill>
              <a:srgbClr val="A5102E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95936" y="3787875"/>
            <a:ext cx="4429156" cy="1323439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latin typeface="+mn-ea"/>
              </a:rPr>
              <a:t>点击菜单栏上的</a:t>
            </a:r>
            <a:r>
              <a:rPr lang="en-US" altLang="zh-CN" sz="2000" b="1" smtClean="0">
                <a:latin typeface="+mn-ea"/>
              </a:rPr>
              <a:t>edit</a:t>
            </a:r>
            <a:r>
              <a:rPr lang="zh-CN" altLang="en-US" sz="2000" b="1" smtClean="0">
                <a:latin typeface="+mn-ea"/>
              </a:rPr>
              <a:t>，在弹出的下拉菜单中点击</a:t>
            </a:r>
            <a:r>
              <a:rPr lang="en-US" altLang="zh-CN" sz="2000" b="1" smtClean="0">
                <a:latin typeface="+mn-ea"/>
              </a:rPr>
              <a:t>output style</a:t>
            </a:r>
            <a:r>
              <a:rPr lang="zh-CN" altLang="en-US" sz="2000" b="1" smtClean="0">
                <a:latin typeface="+mn-ea"/>
              </a:rPr>
              <a:t>，然后点击</a:t>
            </a:r>
            <a:r>
              <a:rPr lang="en-US" altLang="zh-CN" sz="2000" b="1" smtClean="0">
                <a:latin typeface="+mn-ea"/>
              </a:rPr>
              <a:t>open style manager</a:t>
            </a:r>
            <a:r>
              <a:rPr lang="zh-CN" altLang="en-US" sz="2000" b="1" smtClean="0">
                <a:latin typeface="+mn-ea"/>
              </a:rPr>
              <a:t>，弹出</a:t>
            </a:r>
            <a:r>
              <a:rPr lang="en-US" altLang="zh-CN" sz="2000" b="1" smtClean="0">
                <a:latin typeface="+mn-ea"/>
              </a:rPr>
              <a:t>Endnote style</a:t>
            </a:r>
            <a:r>
              <a:rPr lang="zh-CN" altLang="en-US" sz="2000" b="1" smtClean="0">
                <a:latin typeface="+mn-ea"/>
              </a:rPr>
              <a:t>对话框</a:t>
            </a:r>
            <a:endParaRPr lang="zh-CN" altLang="en-US" sz="2000" b="1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Endnote</a:t>
            </a:r>
            <a:r>
              <a:rPr lang="zh-CN" altLang="en-US"/>
              <a:t>文献管理需要掌握</a:t>
            </a:r>
            <a:r>
              <a:rPr lang="zh-CN" altLang="en-US" smtClean="0"/>
              <a:t>的基本功能</a:t>
            </a:r>
            <a:endParaRPr lang="zh-CN" altLang="en-US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623076"/>
              </p:ext>
            </p:extLst>
          </p:nvPr>
        </p:nvGraphicFramePr>
        <p:xfrm>
          <a:off x="428596" y="1357298"/>
          <a:ext cx="8229600" cy="3937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00222"/>
                <a:gridCol w="632937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smtClean="0"/>
                        <a:t>程序基本模块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需要掌握的功能</a:t>
                      </a:r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mtClean="0"/>
                        <a:t>建立数据库</a:t>
                      </a:r>
                      <a:endParaRPr lang="zh-CN" altLang="en-US">
                        <a:solidFill>
                          <a:srgbClr val="A5102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u="none" smtClean="0"/>
                        <a:t>数据库建立有四种方式</a:t>
                      </a:r>
                      <a:endParaRPr lang="en-US" altLang="zh-CN" u="none" smtClean="0"/>
                    </a:p>
                    <a:p>
                      <a:r>
                        <a:rPr lang="en-US" altLang="zh-CN" b="1" u="none" smtClean="0"/>
                        <a:t>Endnote</a:t>
                      </a:r>
                      <a:r>
                        <a:rPr lang="zh-CN" altLang="en-US" b="1" u="none" smtClean="0"/>
                        <a:t>的内置在线检索功能；</a:t>
                      </a:r>
                      <a:r>
                        <a:rPr lang="en-US" altLang="zh-CN" b="1" u="none" smtClean="0"/>
                        <a:t>PDF</a:t>
                      </a:r>
                      <a:r>
                        <a:rPr lang="zh-CN" altLang="en-US" b="1" u="none" smtClean="0"/>
                        <a:t>导入及文件夹批量导入</a:t>
                      </a:r>
                      <a:r>
                        <a:rPr lang="zh-CN" altLang="en-US" u="none" smtClean="0"/>
                        <a:t>；</a:t>
                      </a:r>
                      <a:r>
                        <a:rPr lang="zh-CN" altLang="en-US" b="1" u="none" smtClean="0"/>
                        <a:t>英文数据库的导入（</a:t>
                      </a:r>
                      <a:r>
                        <a:rPr lang="en-US" altLang="zh-CN" b="1" u="none" smtClean="0"/>
                        <a:t>PubMed</a:t>
                      </a:r>
                      <a:r>
                        <a:rPr lang="zh-CN" altLang="en-US" b="1" u="none" smtClean="0"/>
                        <a:t>、</a:t>
                      </a:r>
                      <a:r>
                        <a:rPr lang="en-US" altLang="zh-CN" b="1" u="none" smtClean="0"/>
                        <a:t>Ovid</a:t>
                      </a:r>
                      <a:r>
                        <a:rPr lang="zh-CN" altLang="en-US" b="1" u="none" smtClean="0"/>
                        <a:t>、</a:t>
                      </a:r>
                      <a:r>
                        <a:rPr lang="en-US" altLang="zh-CN" b="1" u="none" smtClean="0"/>
                        <a:t>FMJS</a:t>
                      </a:r>
                      <a:r>
                        <a:rPr lang="zh-CN" altLang="en-US" b="1" u="none" smtClean="0"/>
                        <a:t>等）；中文数据库的导入（</a:t>
                      </a:r>
                      <a:r>
                        <a:rPr lang="en-US" altLang="zh-CN" b="1" u="none" smtClean="0"/>
                        <a:t>CNKI</a:t>
                      </a:r>
                      <a:r>
                        <a:rPr lang="zh-CN" altLang="en-US" b="1" u="none" smtClean="0"/>
                        <a:t>、万方、重庆维普等）；谷歌学术搜索数据的导入；数据库导入</a:t>
                      </a:r>
                      <a:r>
                        <a:rPr lang="en-US" altLang="zh-CN" b="1" u="none" smtClean="0"/>
                        <a:t>Filter</a:t>
                      </a:r>
                      <a:r>
                        <a:rPr lang="zh-CN" altLang="en-US" b="1" u="none" smtClean="0"/>
                        <a:t>的编辑；</a:t>
                      </a:r>
                      <a:endParaRPr lang="zh-CN" altLang="en-US" b="1" u="none">
                        <a:solidFill>
                          <a:srgbClr val="A5102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mtClean="0"/>
                        <a:t>数据库管理</a:t>
                      </a:r>
                      <a:endParaRPr lang="zh-CN" altLang="en-US">
                        <a:solidFill>
                          <a:srgbClr val="A5102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b="1" u="none" smtClean="0"/>
                        <a:t>界面操作</a:t>
                      </a:r>
                      <a:r>
                        <a:rPr lang="zh-CN" altLang="en-US" u="none" smtClean="0"/>
                        <a:t>：栏位置显示与隐藏、排序</a:t>
                      </a:r>
                      <a:endParaRPr lang="en-US" altLang="zh-CN" u="none" smtClean="0"/>
                    </a:p>
                    <a:p>
                      <a:r>
                        <a:rPr lang="zh-CN" altLang="en-US" b="1" u="none" smtClean="0"/>
                        <a:t>文献书目操作</a:t>
                      </a:r>
                      <a:r>
                        <a:rPr lang="zh-CN" altLang="en-US" u="none" smtClean="0"/>
                        <a:t>：拷贝、复制、删除、统计、查找、输出</a:t>
                      </a:r>
                      <a:endParaRPr lang="en-US" altLang="zh-CN" u="none" smtClean="0"/>
                    </a:p>
                    <a:p>
                      <a:r>
                        <a:rPr lang="zh-CN" altLang="en-US" b="1" u="none" smtClean="0"/>
                        <a:t>管理操作</a:t>
                      </a:r>
                      <a:r>
                        <a:rPr lang="zh-CN" altLang="en-US" u="none" smtClean="0"/>
                        <a:t>：全文管理（</a:t>
                      </a:r>
                      <a:r>
                        <a:rPr lang="en-US" altLang="zh-CN" u="none" smtClean="0"/>
                        <a:t>PDF</a:t>
                      </a:r>
                      <a:r>
                        <a:rPr lang="zh-CN" altLang="en-US" u="none" smtClean="0"/>
                        <a:t>、图片、表格、其它文档）、合并数据库、分组管理、笔记等</a:t>
                      </a:r>
                      <a:endParaRPr lang="en-US" altLang="zh-CN" u="none" smtClean="0"/>
                    </a:p>
                    <a:p>
                      <a:r>
                        <a:rPr lang="zh-CN" altLang="en-US" b="1" u="none" smtClean="0"/>
                        <a:t>文献分析</a:t>
                      </a:r>
                      <a:r>
                        <a:rPr lang="zh-CN" altLang="en-US" u="none" smtClean="0"/>
                        <a:t>：文献简单分析等</a:t>
                      </a:r>
                      <a:endParaRPr lang="zh-CN" altLang="en-US" u="none">
                        <a:solidFill>
                          <a:srgbClr val="A5102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mtClean="0"/>
                        <a:t>引文格式编辑</a:t>
                      </a:r>
                      <a:endParaRPr lang="zh-CN" altLang="en-US">
                        <a:solidFill>
                          <a:srgbClr val="A5102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u="none" smtClean="0"/>
                        <a:t>如何在写作时</a:t>
                      </a:r>
                      <a:r>
                        <a:rPr lang="zh-CN" altLang="en-US" b="1" u="none" smtClean="0"/>
                        <a:t>插入引文</a:t>
                      </a:r>
                      <a:r>
                        <a:rPr lang="zh-CN" altLang="en-US" u="none" smtClean="0"/>
                        <a:t>、</a:t>
                      </a:r>
                      <a:r>
                        <a:rPr lang="zh-CN" altLang="en-US" b="1" u="none" smtClean="0"/>
                        <a:t>如何编辑文后参考引文的显示格式</a:t>
                      </a:r>
                      <a:r>
                        <a:rPr lang="zh-CN" altLang="en-US" u="none" smtClean="0"/>
                        <a:t>（即输出格式）、</a:t>
                      </a:r>
                      <a:r>
                        <a:rPr lang="zh-CN" altLang="en-US" b="1" u="none" smtClean="0"/>
                        <a:t>输出格式的编辑与修改</a:t>
                      </a:r>
                      <a:r>
                        <a:rPr lang="zh-CN" altLang="en-US" u="none" smtClean="0"/>
                        <a:t>、论文模版的使用</a:t>
                      </a:r>
                      <a:endParaRPr lang="zh-CN" altLang="en-US" u="none">
                        <a:solidFill>
                          <a:srgbClr val="A5102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具体操作步骤</a:t>
            </a:r>
            <a:r>
              <a:rPr lang="en-US" altLang="zh-CN" smtClean="0"/>
              <a:t>2</a:t>
            </a:r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6572296" cy="49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箭头连接符 6"/>
          <p:cNvCxnSpPr/>
          <p:nvPr/>
        </p:nvCxnSpPr>
        <p:spPr>
          <a:xfrm>
            <a:off x="1500166" y="2714620"/>
            <a:ext cx="4286280" cy="1000132"/>
          </a:xfrm>
          <a:prstGeom prst="straightConnector1">
            <a:avLst/>
          </a:prstGeom>
          <a:ln w="57150">
            <a:solidFill>
              <a:srgbClr val="A5102E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3922909"/>
            <a:ext cx="4429156" cy="1323439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latin typeface="+mn-ea"/>
              </a:rPr>
              <a:t>在</a:t>
            </a:r>
            <a:r>
              <a:rPr lang="en-US" altLang="zh-CN" sz="2000" b="1" smtClean="0">
                <a:latin typeface="+mn-ea"/>
              </a:rPr>
              <a:t>Endnote style</a:t>
            </a:r>
            <a:r>
              <a:rPr lang="zh-CN" altLang="en-US" sz="2000" b="1" smtClean="0">
                <a:latin typeface="+mn-ea"/>
              </a:rPr>
              <a:t>对话框中，找到</a:t>
            </a:r>
            <a:r>
              <a:rPr lang="en-US" altLang="zh-CN" sz="2000" b="1" smtClean="0">
                <a:latin typeface="+mn-ea"/>
              </a:rPr>
              <a:t>Vancouver</a:t>
            </a:r>
            <a:r>
              <a:rPr lang="zh-CN" altLang="en-US" sz="2000" b="1" smtClean="0">
                <a:latin typeface="+mn-ea"/>
              </a:rPr>
              <a:t>一项并选中（背景变为蓝色为选中），然后点击右下的</a:t>
            </a:r>
            <a:r>
              <a:rPr lang="en-US" altLang="zh-CN" sz="2000" b="1" smtClean="0">
                <a:latin typeface="+mn-ea"/>
              </a:rPr>
              <a:t>Edit</a:t>
            </a:r>
            <a:r>
              <a:rPr lang="zh-CN" altLang="en-US" sz="2000" b="1" smtClean="0">
                <a:latin typeface="+mn-ea"/>
              </a:rPr>
              <a:t>按钮，打开</a:t>
            </a:r>
            <a:r>
              <a:rPr lang="en-US" altLang="zh-CN" sz="2000" b="1" smtClean="0">
                <a:latin typeface="+mn-ea"/>
              </a:rPr>
              <a:t>style</a:t>
            </a:r>
            <a:r>
              <a:rPr lang="zh-CN" altLang="en-US" sz="2000" b="1" smtClean="0">
                <a:latin typeface="+mn-ea"/>
              </a:rPr>
              <a:t>编辑窗口</a:t>
            </a:r>
            <a:endParaRPr lang="zh-CN" altLang="en-US" sz="2000" b="1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具体操作步骤</a:t>
            </a:r>
            <a:r>
              <a:rPr lang="en-US" altLang="zh-CN" smtClean="0"/>
              <a:t>3</a:t>
            </a:r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678661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43240" y="3786190"/>
            <a:ext cx="5357850" cy="1938992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+mn-ea"/>
              </a:rPr>
              <a:t>点击</a:t>
            </a:r>
            <a:r>
              <a:rPr lang="en-US" altLang="zh-CN" sz="2000" b="1" dirty="0" smtClean="0">
                <a:latin typeface="+mn-ea"/>
              </a:rPr>
              <a:t>Citations</a:t>
            </a:r>
            <a:r>
              <a:rPr lang="zh-CN" altLang="en-US" sz="2000" b="1" dirty="0" smtClean="0">
                <a:latin typeface="+mn-ea"/>
              </a:rPr>
              <a:t>下的</a:t>
            </a:r>
            <a:r>
              <a:rPr lang="en-US" altLang="zh-CN" sz="2000" b="1" dirty="0" smtClean="0">
                <a:latin typeface="+mn-ea"/>
              </a:rPr>
              <a:t>Templates</a:t>
            </a:r>
            <a:r>
              <a:rPr lang="zh-CN" altLang="en-US" sz="2000" b="1" dirty="0" smtClean="0">
                <a:latin typeface="+mn-ea"/>
              </a:rPr>
              <a:t>，在右侧的编辑窗口中修改代码“</a:t>
            </a:r>
            <a:r>
              <a:rPr lang="en-US" altLang="zh-CN" sz="2000" b="1" dirty="0" smtClean="0">
                <a:latin typeface="+mn-ea"/>
              </a:rPr>
              <a:t>(Bibliography Number)</a:t>
            </a:r>
            <a:r>
              <a:rPr lang="zh-CN" altLang="en-US" sz="2000" b="1" dirty="0" smtClean="0">
                <a:latin typeface="+mn-ea"/>
              </a:rPr>
              <a:t>”为</a:t>
            </a:r>
            <a:r>
              <a:rPr lang="en-US" altLang="zh-CN" sz="2000" b="1" dirty="0" smtClean="0">
                <a:latin typeface="+mn-ea"/>
              </a:rPr>
              <a:t>[Bibliography Number]</a:t>
            </a:r>
            <a:r>
              <a:rPr lang="zh-CN" altLang="en-US" sz="2000" b="1" dirty="0" smtClean="0">
                <a:latin typeface="+mn-ea"/>
              </a:rPr>
              <a:t>，并点击上方的    </a:t>
            </a:r>
            <a:endParaRPr lang="en-US" altLang="zh-CN" sz="2000" b="1" dirty="0" smtClean="0">
              <a:latin typeface="+mn-ea"/>
            </a:endParaRPr>
          </a:p>
          <a:p>
            <a:r>
              <a:rPr lang="zh-CN" altLang="en-US" sz="2000" b="1" dirty="0" smtClean="0">
                <a:latin typeface="+mn-ea"/>
              </a:rPr>
              <a:t>图标将代码变成上标格式。修改后效果如下</a:t>
            </a:r>
            <a:endParaRPr lang="en-US" altLang="zh-CN" sz="2000" b="1" dirty="0" smtClean="0">
              <a:latin typeface="+mn-ea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</a:rPr>
              <a:t>注意：只能在程序窗口内修改，不能从此处复制粘贴！其他代码字符不能修改！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4429132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接箭头连接符 8"/>
          <p:cNvCxnSpPr/>
          <p:nvPr/>
        </p:nvCxnSpPr>
        <p:spPr>
          <a:xfrm flipV="1">
            <a:off x="1714480" y="3286124"/>
            <a:ext cx="1357322" cy="500066"/>
          </a:xfrm>
          <a:prstGeom prst="straightConnector1">
            <a:avLst/>
          </a:prstGeom>
          <a:ln w="57150">
            <a:solidFill>
              <a:srgbClr val="A5102E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3071802" y="2928934"/>
            <a:ext cx="1643074" cy="500066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5" y="2314252"/>
            <a:ext cx="2428892" cy="84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直接箭头连接符 10"/>
          <p:cNvCxnSpPr/>
          <p:nvPr/>
        </p:nvCxnSpPr>
        <p:spPr>
          <a:xfrm flipV="1">
            <a:off x="4540831" y="2847330"/>
            <a:ext cx="692535" cy="221630"/>
          </a:xfrm>
          <a:prstGeom prst="straightConnector1">
            <a:avLst/>
          </a:prstGeom>
          <a:ln w="76200">
            <a:solidFill>
              <a:srgbClr val="A51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具体操作步骤</a:t>
            </a:r>
            <a:r>
              <a:rPr lang="en-US" altLang="zh-CN" smtClean="0"/>
              <a:t>4</a:t>
            </a:r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1142984"/>
            <a:ext cx="6286544" cy="444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6478689" y="2908580"/>
            <a:ext cx="2557807" cy="2308324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+mn-ea"/>
              </a:rPr>
              <a:t>参照本课件第</a:t>
            </a:r>
            <a:r>
              <a:rPr lang="en-US" altLang="zh-CN" sz="2400" smtClean="0">
                <a:latin typeface="+mn-ea"/>
              </a:rPr>
              <a:t>77</a:t>
            </a:r>
            <a:r>
              <a:rPr lang="zh-CN" altLang="en-US" sz="2400" smtClean="0">
                <a:latin typeface="+mn-ea"/>
              </a:rPr>
              <a:t>和</a:t>
            </a:r>
            <a:r>
              <a:rPr lang="en-US" altLang="zh-CN" sz="2400" smtClean="0">
                <a:latin typeface="+mn-ea"/>
              </a:rPr>
              <a:t>78</a:t>
            </a:r>
            <a:r>
              <a:rPr lang="zh-CN" altLang="en-US" sz="2400" smtClean="0">
                <a:latin typeface="+mn-ea"/>
              </a:rPr>
              <a:t>张幻灯片修改此处。</a:t>
            </a:r>
            <a:endParaRPr lang="en-US" altLang="zh-CN" sz="2400" smtClean="0">
              <a:latin typeface="+mn-ea"/>
            </a:endParaRPr>
          </a:p>
          <a:p>
            <a:r>
              <a:rPr lang="zh-CN" altLang="en-US" sz="2400" smtClean="0">
                <a:latin typeface="+mn-ea"/>
              </a:rPr>
              <a:t>只能英文输入法状态下手动输入不可复制粘贴。</a:t>
            </a:r>
            <a:endParaRPr lang="zh-CN" altLang="en-US" sz="2400">
              <a:latin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590800" y="4715852"/>
            <a:ext cx="3349352" cy="369332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5940152" y="4900518"/>
            <a:ext cx="538537" cy="0"/>
          </a:xfrm>
          <a:prstGeom prst="straightConnector1">
            <a:avLst/>
          </a:prstGeom>
          <a:ln w="76200">
            <a:solidFill>
              <a:srgbClr val="A51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475656" y="4869160"/>
            <a:ext cx="1115144" cy="31358"/>
          </a:xfrm>
          <a:prstGeom prst="straightConnector1">
            <a:avLst/>
          </a:prstGeom>
          <a:ln w="57150">
            <a:solidFill>
              <a:srgbClr val="A5102E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具体操作</a:t>
            </a:r>
            <a:r>
              <a:rPr lang="zh-CN" altLang="en-US" smtClean="0"/>
              <a:t>步骤</a:t>
            </a:r>
            <a:r>
              <a:rPr lang="en-US" altLang="zh-CN" smtClean="0"/>
              <a:t>5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268760"/>
            <a:ext cx="4003491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直接箭头连接符 6"/>
          <p:cNvCxnSpPr/>
          <p:nvPr/>
        </p:nvCxnSpPr>
        <p:spPr>
          <a:xfrm flipV="1">
            <a:off x="1115616" y="2492896"/>
            <a:ext cx="1224136" cy="2516290"/>
          </a:xfrm>
          <a:prstGeom prst="straightConnector1">
            <a:avLst/>
          </a:prstGeom>
          <a:ln w="57150">
            <a:solidFill>
              <a:srgbClr val="A5102E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2139563" y="2112934"/>
            <a:ext cx="1856373" cy="398254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05540" y="1342478"/>
            <a:ext cx="4752528" cy="1569660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+mn-ea"/>
              </a:rPr>
              <a:t>此处的“</a:t>
            </a:r>
            <a:r>
              <a:rPr lang="en-US" altLang="zh-CN" sz="2400"/>
              <a:t>Bibliography Number</a:t>
            </a:r>
            <a:r>
              <a:rPr lang="en-US" altLang="zh-CN" sz="2400" smtClean="0"/>
              <a:t>.</a:t>
            </a:r>
            <a:r>
              <a:rPr lang="zh-CN" altLang="en-US" sz="2400" smtClean="0">
                <a:latin typeface="+mn-ea"/>
              </a:rPr>
              <a:t>”修改为“</a:t>
            </a:r>
            <a:r>
              <a:rPr lang="en-US" altLang="zh-CN" sz="2400"/>
              <a:t>[Bibliography Number] </a:t>
            </a:r>
            <a:r>
              <a:rPr lang="zh-CN" altLang="en-US" sz="2400" smtClean="0">
                <a:latin typeface="+mn-ea"/>
              </a:rPr>
              <a:t>”，如下图所示。</a:t>
            </a:r>
            <a:r>
              <a:rPr lang="zh-CN" altLang="en-US" sz="2400">
                <a:latin typeface="+mn-ea"/>
              </a:rPr>
              <a:t>只能英文输入法状态下手动输入不可复制粘贴</a:t>
            </a:r>
            <a:r>
              <a:rPr lang="zh-CN" altLang="en-US" sz="2400" smtClean="0">
                <a:latin typeface="+mn-ea"/>
              </a:rPr>
              <a:t>。</a:t>
            </a:r>
            <a:endParaRPr lang="zh-CN" altLang="en-US" sz="2400">
              <a:latin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5540" y="3111632"/>
            <a:ext cx="3096344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直接箭头连接符 11"/>
          <p:cNvCxnSpPr/>
          <p:nvPr/>
        </p:nvCxnSpPr>
        <p:spPr>
          <a:xfrm flipV="1">
            <a:off x="6581804" y="4117138"/>
            <a:ext cx="294452" cy="643115"/>
          </a:xfrm>
          <a:prstGeom prst="straightConnector1">
            <a:avLst/>
          </a:prstGeom>
          <a:ln w="57150">
            <a:solidFill>
              <a:srgbClr val="A5102E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6012160" y="4117138"/>
            <a:ext cx="569644" cy="643115"/>
          </a:xfrm>
          <a:prstGeom prst="straightConnector1">
            <a:avLst/>
          </a:prstGeom>
          <a:ln w="57150">
            <a:solidFill>
              <a:srgbClr val="A5102E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205540" y="4608145"/>
            <a:ext cx="4752528" cy="1569660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+mn-ea"/>
              </a:rPr>
              <a:t>居中的这个小点为空格占位符，无实际意义，只代表此处有一个空格，</a:t>
            </a:r>
            <a:r>
              <a:rPr lang="zh-CN" altLang="en-US" sz="2400">
                <a:latin typeface="+mn-ea"/>
              </a:rPr>
              <a:t>此</a:t>
            </a:r>
            <a:r>
              <a:rPr lang="zh-CN" altLang="en-US" sz="2400" smtClean="0">
                <a:latin typeface="+mn-ea"/>
              </a:rPr>
              <a:t>程序中类似符号的意义同此。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黑体" pitchFamily="49" charset="-122"/>
                <a:ea typeface="黑体" pitchFamily="49" charset="-122"/>
              </a:rPr>
              <a:t>更改后</a:t>
            </a:r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58407" y="3790267"/>
            <a:ext cx="9096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Author.Title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|[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].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Journal|.Year|,Volume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|(Issue)|:Pages|.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358407" y="2063698"/>
            <a:ext cx="8876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Author. Title|. Journal|. Year|;Volume|(Issue)|:Pages|.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7200" y="1551565"/>
            <a:ext cx="4339650" cy="461665"/>
          </a:xfrm>
          <a:prstGeom prst="rect">
            <a:avLst/>
          </a:prstGeom>
          <a:solidFill>
            <a:srgbClr val="A5102E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+mn-ea"/>
              </a:rPr>
              <a:t>Endnote </a:t>
            </a:r>
            <a:r>
              <a:rPr lang="en-US" altLang="zh-CN" sz="2400" b="1" err="1" smtClean="0">
                <a:latin typeface="+mn-ea"/>
              </a:rPr>
              <a:t>X7</a:t>
            </a:r>
            <a:r>
              <a:rPr lang="zh-CN" altLang="en-US" sz="2400" b="1" smtClean="0">
                <a:latin typeface="+mn-ea"/>
              </a:rPr>
              <a:t>中</a:t>
            </a:r>
            <a:r>
              <a:rPr lang="en-US" altLang="zh-CN" sz="2400" b="1" smtClean="0">
                <a:latin typeface="+mn-ea"/>
              </a:rPr>
              <a:t>Vancouver</a:t>
            </a:r>
            <a:r>
              <a:rPr lang="zh-CN" altLang="en-US" sz="2400" b="1" smtClean="0">
                <a:latin typeface="+mn-ea"/>
              </a:rPr>
              <a:t>代码为</a:t>
            </a:r>
            <a:endParaRPr lang="zh-CN" altLang="en-US" sz="2400" b="1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200" y="3313121"/>
            <a:ext cx="2040943" cy="461665"/>
          </a:xfrm>
          <a:prstGeom prst="rect">
            <a:avLst/>
          </a:prstGeom>
          <a:solidFill>
            <a:srgbClr val="A5102E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+mn-ea"/>
              </a:rPr>
              <a:t>更改后代码为</a:t>
            </a:r>
            <a:endParaRPr lang="zh-CN" altLang="en-US" sz="2400" b="1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具体操作</a:t>
            </a:r>
            <a:r>
              <a:rPr lang="zh-CN" altLang="en-US" smtClean="0"/>
              <a:t>步骤</a:t>
            </a:r>
            <a:r>
              <a:rPr lang="en-US" altLang="zh-CN" smtClean="0"/>
              <a:t>6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整个修改过程已经完毕，现在保存此</a:t>
            </a:r>
            <a:r>
              <a:rPr lang="en-US" altLang="zh-CN" smtClean="0"/>
              <a:t>Output Style</a:t>
            </a:r>
            <a:r>
              <a:rPr lang="zh-CN" altLang="en-US" smtClean="0"/>
              <a:t>文件。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708920"/>
            <a:ext cx="450756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094382" y="3368895"/>
            <a:ext cx="3462804" cy="1938992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+mn-ea"/>
              </a:rPr>
              <a:t>依次点击菜单栏“</a:t>
            </a:r>
            <a:r>
              <a:rPr lang="en-US" altLang="zh-CN" sz="2400" smtClean="0">
                <a:latin typeface="+mn-ea"/>
              </a:rPr>
              <a:t>File</a:t>
            </a:r>
            <a:r>
              <a:rPr lang="zh-CN" altLang="en-US" sz="2400" smtClean="0">
                <a:latin typeface="+mn-ea"/>
              </a:rPr>
              <a:t>”</a:t>
            </a:r>
            <a:r>
              <a:rPr lang="en-US" altLang="zh-CN" sz="2400" smtClean="0">
                <a:latin typeface="+mn-ea"/>
              </a:rPr>
              <a:t>-</a:t>
            </a:r>
            <a:r>
              <a:rPr lang="zh-CN" altLang="en-US" sz="2400" smtClean="0">
                <a:latin typeface="+mn-ea"/>
              </a:rPr>
              <a:t>“</a:t>
            </a:r>
            <a:r>
              <a:rPr lang="en-US" altLang="zh-CN" sz="2400" smtClean="0">
                <a:latin typeface="+mn-ea"/>
              </a:rPr>
              <a:t>Save as</a:t>
            </a:r>
            <a:r>
              <a:rPr lang="zh-CN" altLang="en-US" sz="2400" smtClean="0">
                <a:latin typeface="+mn-ea"/>
              </a:rPr>
              <a:t>”，弹出文件保存对话框，点击“</a:t>
            </a:r>
            <a:r>
              <a:rPr lang="en-US" altLang="zh-CN" sz="2400" smtClean="0">
                <a:latin typeface="+mn-ea"/>
              </a:rPr>
              <a:t>Save</a:t>
            </a:r>
            <a:r>
              <a:rPr lang="zh-CN" altLang="en-US" sz="2400" smtClean="0">
                <a:latin typeface="+mn-ea"/>
              </a:rPr>
              <a:t>”进行文件的保存，见下一页。</a:t>
            </a:r>
            <a:endParaRPr lang="zh-CN" altLang="en-US" sz="2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5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具体操作</a:t>
            </a:r>
            <a:r>
              <a:rPr lang="zh-CN" altLang="en-US" smtClean="0"/>
              <a:t>步骤</a:t>
            </a:r>
            <a:r>
              <a:rPr lang="en-US" altLang="zh-CN" smtClean="0"/>
              <a:t>7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7" y="1268760"/>
            <a:ext cx="740042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2834696"/>
            <a:ext cx="8229600" cy="3291467"/>
          </a:xfrm>
        </p:spPr>
        <p:txBody>
          <a:bodyPr/>
          <a:lstStyle/>
          <a:p>
            <a:r>
              <a:rPr lang="zh-CN" altLang="en-US" smtClean="0"/>
              <a:t>此文件名可自行修改，后缀名为</a:t>
            </a:r>
            <a:r>
              <a:rPr lang="zh-CN" altLang="en-US" smtClean="0">
                <a:solidFill>
                  <a:schemeClr val="tx1"/>
                </a:solidFill>
              </a:rPr>
              <a:t>*</a:t>
            </a:r>
            <a:r>
              <a:rPr lang="en-US" altLang="zh-CN" smtClean="0">
                <a:solidFill>
                  <a:schemeClr val="tx1"/>
                </a:solidFill>
              </a:rPr>
              <a:t>.</a:t>
            </a:r>
            <a:r>
              <a:rPr lang="en-US" altLang="zh-CN" err="1" smtClean="0">
                <a:solidFill>
                  <a:schemeClr val="tx1"/>
                </a:solidFill>
              </a:rPr>
              <a:t>ens</a:t>
            </a:r>
            <a:endParaRPr lang="en-US" altLang="zh-CN" smtClean="0">
              <a:solidFill>
                <a:schemeClr val="tx1"/>
              </a:solidFill>
            </a:endParaRPr>
          </a:p>
          <a:p>
            <a:r>
              <a:rPr lang="zh-CN" altLang="en-US" smtClean="0"/>
              <a:t>默认保存路径为</a:t>
            </a:r>
            <a:r>
              <a:rPr lang="en-US" altLang="zh-CN" smtClean="0">
                <a:solidFill>
                  <a:schemeClr val="tx1"/>
                </a:solidFill>
              </a:rPr>
              <a:t>EndNote\Styles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04" y="4044205"/>
            <a:ext cx="1708791" cy="183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6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具体操作</a:t>
            </a:r>
            <a:r>
              <a:rPr lang="zh-CN" altLang="en-US" smtClean="0"/>
              <a:t>步骤</a:t>
            </a:r>
            <a:r>
              <a:rPr lang="en-US" altLang="zh-CN" smtClean="0"/>
              <a:t>8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修改完成后还要进行相关设置才能正常使用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2420888"/>
            <a:ext cx="4248472" cy="196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457200" y="4602915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A5102E"/>
                </a:solidFill>
                <a:latin typeface="+mn-ea"/>
              </a:rPr>
              <a:t>在</a:t>
            </a:r>
            <a:r>
              <a:rPr lang="en-US" altLang="zh-CN" sz="2000" b="1" smtClean="0">
                <a:solidFill>
                  <a:srgbClr val="A5102E"/>
                </a:solidFill>
                <a:latin typeface="+mn-ea"/>
              </a:rPr>
              <a:t>Endnote</a:t>
            </a:r>
            <a:r>
              <a:rPr lang="zh-CN" altLang="en-US" sz="2000" b="1" smtClean="0">
                <a:solidFill>
                  <a:srgbClr val="A5102E"/>
                </a:solidFill>
                <a:latin typeface="+mn-ea"/>
              </a:rPr>
              <a:t>主界面的快读工具栏上（如上图）选择默认预览输出格式为刚刚编辑好的格式。</a:t>
            </a:r>
            <a:endParaRPr lang="en-US" altLang="zh-CN" sz="2000" b="1" smtClean="0">
              <a:solidFill>
                <a:srgbClr val="A5102E"/>
              </a:solidFill>
              <a:latin typeface="+mn-ea"/>
            </a:endParaRPr>
          </a:p>
          <a:p>
            <a:endParaRPr lang="en-US" altLang="zh-CN" sz="2000" b="1" smtClean="0">
              <a:solidFill>
                <a:srgbClr val="A5102E"/>
              </a:solidFill>
              <a:latin typeface="+mn-ea"/>
            </a:endParaRPr>
          </a:p>
          <a:p>
            <a:r>
              <a:rPr lang="zh-CN" altLang="en-US" sz="2000" b="1" smtClean="0">
                <a:solidFill>
                  <a:srgbClr val="A5102E"/>
                </a:solidFill>
                <a:latin typeface="+mn-ea"/>
              </a:rPr>
              <a:t>如未直接出现在此处，可点击“</a:t>
            </a:r>
            <a:r>
              <a:rPr lang="en-US" altLang="zh-CN" sz="2000" b="1" smtClean="0">
                <a:solidFill>
                  <a:srgbClr val="A5102E"/>
                </a:solidFill>
                <a:latin typeface="+mn-ea"/>
              </a:rPr>
              <a:t>Select Another style</a:t>
            </a:r>
            <a:r>
              <a:rPr lang="zh-CN" altLang="en-US" sz="2000" b="1" smtClean="0">
                <a:solidFill>
                  <a:srgbClr val="A5102E"/>
                </a:solidFill>
                <a:latin typeface="+mn-ea"/>
              </a:rPr>
              <a:t>”进行选择。</a:t>
            </a:r>
            <a:endParaRPr lang="zh-CN" altLang="en-US" sz="2000" b="1">
              <a:solidFill>
                <a:srgbClr val="A5102E"/>
              </a:solidFill>
              <a:latin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851920" y="3006490"/>
            <a:ext cx="2729884" cy="1214598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6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具体操作</a:t>
            </a:r>
            <a:r>
              <a:rPr lang="zh-CN" altLang="en-US" smtClean="0"/>
              <a:t>步骤</a:t>
            </a:r>
            <a:r>
              <a:rPr lang="en-US" altLang="zh-CN" smtClean="0"/>
              <a:t>9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在</a:t>
            </a:r>
            <a:r>
              <a:rPr lang="en-US" altLang="zh-CN" smtClean="0"/>
              <a:t>Word</a:t>
            </a:r>
            <a:r>
              <a:rPr lang="zh-CN" altLang="en-US" smtClean="0"/>
              <a:t>程序中修改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34" y="2060848"/>
            <a:ext cx="814865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圆角矩形 6"/>
          <p:cNvSpPr/>
          <p:nvPr/>
        </p:nvSpPr>
        <p:spPr>
          <a:xfrm>
            <a:off x="3419872" y="2636912"/>
            <a:ext cx="2729884" cy="1214598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7200" y="4602915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A5102E"/>
                </a:solidFill>
                <a:latin typeface="+mn-ea"/>
              </a:rPr>
              <a:t>在</a:t>
            </a:r>
            <a:r>
              <a:rPr lang="en-US" altLang="zh-CN" sz="2000" b="1" smtClean="0">
                <a:solidFill>
                  <a:srgbClr val="A5102E"/>
                </a:solidFill>
                <a:latin typeface="+mn-ea"/>
              </a:rPr>
              <a:t>Word</a:t>
            </a:r>
            <a:r>
              <a:rPr lang="zh-CN" altLang="en-US" sz="2000" b="1" smtClean="0">
                <a:solidFill>
                  <a:srgbClr val="A5102E"/>
                </a:solidFill>
                <a:latin typeface="+mn-ea"/>
              </a:rPr>
              <a:t>程序窗口的工具栏上展开</a:t>
            </a:r>
            <a:r>
              <a:rPr lang="en-US" altLang="zh-CN" sz="2000" b="1" smtClean="0">
                <a:solidFill>
                  <a:srgbClr val="A5102E"/>
                </a:solidFill>
                <a:latin typeface="+mn-ea"/>
              </a:rPr>
              <a:t>Endnote </a:t>
            </a:r>
            <a:r>
              <a:rPr lang="en-US" altLang="zh-CN" sz="2000" b="1" err="1" smtClean="0">
                <a:solidFill>
                  <a:srgbClr val="A5102E"/>
                </a:solidFill>
                <a:latin typeface="+mn-ea"/>
              </a:rPr>
              <a:t>X7</a:t>
            </a:r>
            <a:r>
              <a:rPr lang="zh-CN" altLang="en-US" sz="2000" b="1" smtClean="0">
                <a:solidFill>
                  <a:srgbClr val="A5102E"/>
                </a:solidFill>
                <a:latin typeface="+mn-ea"/>
              </a:rPr>
              <a:t>工具栏，将“</a:t>
            </a:r>
            <a:r>
              <a:rPr lang="en-US" altLang="zh-CN" sz="2000" b="1">
                <a:solidFill>
                  <a:srgbClr val="A5102E"/>
                </a:solidFill>
                <a:latin typeface="+mn-ea"/>
              </a:rPr>
              <a:t>S</a:t>
            </a:r>
            <a:r>
              <a:rPr lang="en-US" altLang="zh-CN" sz="2000" b="1" smtClean="0">
                <a:solidFill>
                  <a:srgbClr val="A5102E"/>
                </a:solidFill>
                <a:latin typeface="+mn-ea"/>
              </a:rPr>
              <a:t>tyle</a:t>
            </a:r>
            <a:r>
              <a:rPr lang="zh-CN" altLang="en-US" sz="2000" b="1" smtClean="0">
                <a:solidFill>
                  <a:srgbClr val="A5102E"/>
                </a:solidFill>
                <a:latin typeface="+mn-ea"/>
              </a:rPr>
              <a:t>”工具栏内</a:t>
            </a:r>
            <a:r>
              <a:rPr lang="zh-CN" altLang="en-US" sz="2000" b="1">
                <a:solidFill>
                  <a:srgbClr val="A5102E"/>
                </a:solidFill>
                <a:latin typeface="+mn-ea"/>
              </a:rPr>
              <a:t>选择默认预览输出格式为刚刚编辑好的</a:t>
            </a:r>
            <a:r>
              <a:rPr lang="zh-CN" altLang="en-US" sz="2000" b="1" smtClean="0">
                <a:solidFill>
                  <a:srgbClr val="A5102E"/>
                </a:solidFill>
                <a:latin typeface="+mn-ea"/>
              </a:rPr>
              <a:t>格式（如上图）。</a:t>
            </a:r>
            <a:endParaRPr lang="en-US" altLang="zh-CN" sz="2000" b="1">
              <a:solidFill>
                <a:srgbClr val="A5102E"/>
              </a:solidFill>
              <a:latin typeface="+mn-ea"/>
            </a:endParaRPr>
          </a:p>
          <a:p>
            <a:endParaRPr lang="en-US" altLang="zh-CN" sz="2000" b="1">
              <a:solidFill>
                <a:srgbClr val="A5102E"/>
              </a:solidFill>
              <a:latin typeface="+mn-ea"/>
            </a:endParaRPr>
          </a:p>
          <a:p>
            <a:r>
              <a:rPr lang="zh-CN" altLang="en-US" sz="2000" b="1">
                <a:solidFill>
                  <a:srgbClr val="A5102E"/>
                </a:solidFill>
                <a:latin typeface="+mn-ea"/>
              </a:rPr>
              <a:t>如未直接出现在此处，可点击“</a:t>
            </a:r>
            <a:r>
              <a:rPr lang="en-US" altLang="zh-CN" sz="2000" b="1">
                <a:solidFill>
                  <a:srgbClr val="A5102E"/>
                </a:solidFill>
                <a:latin typeface="+mn-ea"/>
              </a:rPr>
              <a:t>Select Another style</a:t>
            </a:r>
            <a:r>
              <a:rPr lang="zh-CN" altLang="en-US" sz="2000" b="1">
                <a:solidFill>
                  <a:srgbClr val="A5102E"/>
                </a:solidFill>
                <a:latin typeface="+mn-ea"/>
              </a:rPr>
              <a:t>”进行选择</a:t>
            </a:r>
            <a:r>
              <a:rPr lang="zh-CN" altLang="en-US" sz="2000" b="1" smtClean="0">
                <a:solidFill>
                  <a:srgbClr val="A5102E"/>
                </a:solidFill>
                <a:latin typeface="+mn-ea"/>
              </a:rPr>
              <a:t>。</a:t>
            </a:r>
            <a:endParaRPr lang="zh-CN" altLang="en-US" sz="2000" b="1">
              <a:solidFill>
                <a:srgbClr val="A5102E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39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高级技巧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Output Style</a:t>
            </a:r>
            <a:r>
              <a:rPr lang="zh-CN" altLang="en-US" smtClean="0"/>
              <a:t>不仅可以在原有</a:t>
            </a:r>
            <a:r>
              <a:rPr lang="en-US" altLang="zh-CN" smtClean="0"/>
              <a:t>Style</a:t>
            </a:r>
            <a:r>
              <a:rPr lang="zh-CN" altLang="en-US" smtClean="0"/>
              <a:t>基础上进行修改而来，还可以从头建立。当然，从头建立过程相对较复杂。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7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Endnote</a:t>
            </a:r>
            <a:r>
              <a:rPr lang="zh-CN" altLang="en-US" smtClean="0"/>
              <a:t>界面简介</a:t>
            </a:r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59"/>
            <a:ext cx="9144000" cy="487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圆角矩形 6"/>
          <p:cNvSpPr/>
          <p:nvPr/>
        </p:nvSpPr>
        <p:spPr>
          <a:xfrm>
            <a:off x="71438" y="1928802"/>
            <a:ext cx="1285852" cy="4000528"/>
          </a:xfrm>
          <a:prstGeom prst="roundRect">
            <a:avLst/>
          </a:prstGeom>
          <a:noFill/>
          <a:ln w="3810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571604" y="1928802"/>
            <a:ext cx="7358114" cy="1785950"/>
          </a:xfrm>
          <a:prstGeom prst="roundRect">
            <a:avLst/>
          </a:prstGeom>
          <a:noFill/>
          <a:ln w="3810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500166" y="3929066"/>
            <a:ext cx="3357586" cy="2000264"/>
          </a:xfrm>
          <a:prstGeom prst="roundRect">
            <a:avLst/>
          </a:prstGeom>
          <a:noFill/>
          <a:ln w="3810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143504" y="3929066"/>
            <a:ext cx="3786214" cy="2000264"/>
          </a:xfrm>
          <a:prstGeom prst="roundRect">
            <a:avLst/>
          </a:prstGeom>
          <a:noFill/>
          <a:ln w="3810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42876" y="4929198"/>
            <a:ext cx="1142976" cy="923330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</a:rPr>
              <a:t>分组管理</a:t>
            </a:r>
            <a:r>
              <a:rPr lang="en-US" altLang="zh-CN" smtClean="0">
                <a:solidFill>
                  <a:schemeClr val="bg1"/>
                </a:solidFill>
              </a:rPr>
              <a:t>/</a:t>
            </a:r>
            <a:r>
              <a:rPr lang="zh-CN" altLang="en-US" smtClean="0">
                <a:solidFill>
                  <a:schemeClr val="bg1"/>
                </a:solidFill>
              </a:rPr>
              <a:t>在线搜索窗口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5143512"/>
            <a:ext cx="1500166" cy="646331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</a:rPr>
              <a:t>书目编辑与预览窗口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6644" y="5143512"/>
            <a:ext cx="1500166" cy="646331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</a:rPr>
              <a:t>全文导入</a:t>
            </a:r>
            <a:r>
              <a:rPr lang="en-US" altLang="zh-CN" smtClean="0">
                <a:solidFill>
                  <a:schemeClr val="bg1"/>
                </a:solidFill>
              </a:rPr>
              <a:t>/</a:t>
            </a:r>
            <a:r>
              <a:rPr lang="zh-CN" altLang="en-US" smtClean="0">
                <a:solidFill>
                  <a:schemeClr val="bg1"/>
                </a:solidFill>
              </a:rPr>
              <a:t>预览</a:t>
            </a:r>
            <a:r>
              <a:rPr lang="en-US" altLang="zh-CN" smtClean="0">
                <a:solidFill>
                  <a:schemeClr val="bg1"/>
                </a:solidFill>
              </a:rPr>
              <a:t>/</a:t>
            </a:r>
            <a:r>
              <a:rPr lang="zh-CN" altLang="en-US" smtClean="0">
                <a:solidFill>
                  <a:schemeClr val="bg1"/>
                </a:solidFill>
              </a:rPr>
              <a:t>批注窗口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82" y="2928934"/>
            <a:ext cx="1500166" cy="646331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</a:rPr>
              <a:t>书目信息显示窗口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14282" y="1571612"/>
            <a:ext cx="8572560" cy="214314"/>
          </a:xfrm>
          <a:prstGeom prst="roundRect">
            <a:avLst/>
          </a:prstGeom>
          <a:noFill/>
          <a:ln w="3810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072330" y="1500174"/>
            <a:ext cx="1643074" cy="369332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</a:rPr>
              <a:t>快捷工具栏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5857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143116"/>
            <a:ext cx="9144000" cy="1428760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smtClean="0"/>
              <a:t>使用数据</a:t>
            </a:r>
            <a:endParaRPr lang="zh-CN" altLang="en-US" sz="6600" b="1"/>
          </a:p>
        </p:txBody>
      </p:sp>
    </p:spTree>
    <p:extLst>
      <p:ext uri="{BB962C8B-B14F-4D97-AF65-F5344CB8AC3E}">
        <p14:creationId xmlns:p14="http://schemas.microsoft.com/office/powerpoint/2010/main" val="19673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使用</a:t>
            </a:r>
            <a:r>
              <a:rPr lang="en-US" altLang="zh-CN" smtClean="0"/>
              <a:t>Endnote</a:t>
            </a:r>
            <a:r>
              <a:rPr lang="zh-CN" altLang="en-US" smtClean="0"/>
              <a:t>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完成以上数据导入、数据管理以及</a:t>
            </a:r>
            <a:r>
              <a:rPr lang="en-US" altLang="zh-CN" smtClean="0"/>
              <a:t>Output Style</a:t>
            </a:r>
            <a:r>
              <a:rPr lang="zh-CN" altLang="en-US" smtClean="0"/>
              <a:t>的设定，现在可以进行数据的使用即书写论文时插入引文的功能了。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8" y="1259642"/>
            <a:ext cx="9036496" cy="48336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认识</a:t>
            </a:r>
            <a:r>
              <a:rPr lang="en-US" altLang="zh-CN" smtClean="0"/>
              <a:t>Endnote </a:t>
            </a:r>
            <a:r>
              <a:rPr lang="en-US" altLang="zh-CN" err="1" smtClean="0"/>
              <a:t>X7</a:t>
            </a:r>
            <a:r>
              <a:rPr lang="zh-CN" altLang="en-US" smtClean="0"/>
              <a:t>在</a:t>
            </a:r>
            <a:r>
              <a:rPr lang="en-US" altLang="zh-CN" smtClean="0"/>
              <a:t>Word</a:t>
            </a:r>
            <a:r>
              <a:rPr lang="zh-CN" altLang="en-US" smtClean="0"/>
              <a:t>内的工具栏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5496" y="1844824"/>
            <a:ext cx="2411288" cy="1008112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627784" y="1844824"/>
            <a:ext cx="2411288" cy="1008112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220072" y="1844824"/>
            <a:ext cx="1872208" cy="1008112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247538" y="1844824"/>
            <a:ext cx="1500926" cy="1008112"/>
          </a:xfrm>
          <a:prstGeom prst="roundRect">
            <a:avLst/>
          </a:prstGeom>
          <a:noFill/>
          <a:ln w="5715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5514" y="3717032"/>
            <a:ext cx="1991251" cy="40011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</a:rPr>
              <a:t>插入引文功能区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37802" y="3569915"/>
            <a:ext cx="1991251" cy="707886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</a:rPr>
              <a:t>输出风格更改功能区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60550" y="3569915"/>
            <a:ext cx="1991251" cy="707886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</a:rPr>
              <a:t>引文分类及实时更新设定功能区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0006" y="3416026"/>
            <a:ext cx="1500926" cy="1015663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</a:rPr>
              <a:t>引文导出与插件属性设定功能区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cxnSp>
        <p:nvCxnSpPr>
          <p:cNvPr id="16" name="直接箭头连接符 15"/>
          <p:cNvCxnSpPr>
            <a:stCxn id="7" idx="2"/>
            <a:endCxn id="11" idx="0"/>
          </p:cNvCxnSpPr>
          <p:nvPr/>
        </p:nvCxnSpPr>
        <p:spPr>
          <a:xfrm>
            <a:off x="1241140" y="2852936"/>
            <a:ext cx="0" cy="864096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8" idx="2"/>
            <a:endCxn id="12" idx="0"/>
          </p:cNvCxnSpPr>
          <p:nvPr/>
        </p:nvCxnSpPr>
        <p:spPr>
          <a:xfrm>
            <a:off x="3833428" y="2852936"/>
            <a:ext cx="0" cy="716979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9" idx="2"/>
            <a:endCxn id="13" idx="0"/>
          </p:cNvCxnSpPr>
          <p:nvPr/>
        </p:nvCxnSpPr>
        <p:spPr>
          <a:xfrm>
            <a:off x="6156176" y="2852936"/>
            <a:ext cx="0" cy="716979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0" idx="2"/>
            <a:endCxn id="14" idx="0"/>
          </p:cNvCxnSpPr>
          <p:nvPr/>
        </p:nvCxnSpPr>
        <p:spPr>
          <a:xfrm>
            <a:off x="7998001" y="2852936"/>
            <a:ext cx="12468" cy="563090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插入引文功能</a:t>
            </a:r>
            <a:r>
              <a:rPr lang="zh-CN" altLang="en-US" smtClean="0"/>
              <a:t>区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998" y="2001636"/>
            <a:ext cx="4356572" cy="320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140342" y="2047037"/>
            <a:ext cx="1595309" cy="40011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返回</a:t>
            </a:r>
            <a:r>
              <a:rPr lang="en-US" altLang="zh-CN" sz="2000" b="1" smtClean="0">
                <a:solidFill>
                  <a:schemeClr val="bg1"/>
                </a:solidFill>
                <a:latin typeface="+mn-ea"/>
              </a:rPr>
              <a:t>Endnote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20462" y="2492548"/>
            <a:ext cx="1991251" cy="40011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编辑、管理引文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76446" y="2994674"/>
            <a:ext cx="2383986" cy="40011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编辑</a:t>
            </a:r>
            <a:r>
              <a:rPr lang="en-US" altLang="zh-CN" sz="2000" b="1" smtClean="0">
                <a:solidFill>
                  <a:schemeClr val="bg1"/>
                </a:solidFill>
                <a:latin typeface="+mn-ea"/>
              </a:rPr>
              <a:t>library</a:t>
            </a:r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的文献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1600" y="3394784"/>
            <a:ext cx="1217000" cy="40011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插入引文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77683" y="3811657"/>
            <a:ext cx="3550294" cy="70788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插入</a:t>
            </a:r>
            <a:r>
              <a:rPr lang="en-US" altLang="zh-CN" sz="2000" b="1" smtClean="0">
                <a:solidFill>
                  <a:schemeClr val="bg1"/>
                </a:solidFill>
                <a:latin typeface="+mn-ea"/>
              </a:rPr>
              <a:t>Endnote</a:t>
            </a:r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程序中选中的书目引文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9682" y="4300641"/>
            <a:ext cx="1217000" cy="40011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插入笔记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22284" y="4829090"/>
            <a:ext cx="1217000" cy="40011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插入图片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03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输出风格更改功能</a:t>
            </a:r>
            <a:r>
              <a:rPr lang="zh-CN" altLang="en-US" smtClean="0"/>
              <a:t>区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672" y="1772816"/>
            <a:ext cx="611791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3347864" y="2132856"/>
            <a:ext cx="1991251" cy="40011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输出风格的选择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86178" y="2532966"/>
            <a:ext cx="1733167" cy="40011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更新引文信息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86178" y="2956882"/>
            <a:ext cx="1217000" cy="40011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转换引文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66548" y="3821165"/>
            <a:ext cx="3023585" cy="40011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  <a:latin typeface="+mn-ea"/>
              </a:rPr>
              <a:t>转换成定稿（去域代码）</a:t>
            </a:r>
            <a:endParaRPr lang="zh-CN" altLang="en-US" sz="2000" b="1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3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CWYW</a:t>
            </a:r>
            <a:r>
              <a:rPr lang="zh-CN" altLang="en-US" smtClean="0"/>
              <a:t>功能演示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Cite While You </a:t>
            </a:r>
            <a:r>
              <a:rPr lang="en-US" altLang="zh-CN" smtClean="0"/>
              <a:t>Write</a:t>
            </a:r>
            <a:r>
              <a:rPr lang="zh-CN" altLang="en-US" smtClean="0"/>
              <a:t>（</a:t>
            </a:r>
            <a:r>
              <a:rPr lang="en-US" altLang="zh-CN" smtClean="0"/>
              <a:t>CWYW</a:t>
            </a:r>
            <a:r>
              <a:rPr lang="zh-CN" altLang="en-US" smtClean="0"/>
              <a:t>）</a:t>
            </a:r>
            <a:endParaRPr lang="en-US" altLang="zh-CN" smtClean="0"/>
          </a:p>
          <a:p>
            <a:pPr lvl="1"/>
            <a:r>
              <a:rPr lang="zh-CN" altLang="en-US" smtClean="0"/>
              <a:t>“</a:t>
            </a:r>
            <a:r>
              <a:rPr lang="zh-CN" altLang="en-US"/>
              <a:t>边写作边引用”无疑是</a:t>
            </a:r>
            <a:r>
              <a:rPr lang="en-US" altLang="zh-CN"/>
              <a:t>Endnote Web</a:t>
            </a:r>
            <a:r>
              <a:rPr lang="zh-CN" altLang="en-US"/>
              <a:t>最重要的功能，接下来真正开始介绍它的使用方法！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8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打开</a:t>
            </a:r>
            <a:r>
              <a:rPr lang="en-US" altLang="zh-CN" smtClean="0"/>
              <a:t>Word</a:t>
            </a:r>
            <a:r>
              <a:rPr lang="zh-CN" altLang="en-US" smtClean="0"/>
              <a:t>文档和</a:t>
            </a:r>
            <a:r>
              <a:rPr lang="en-US" altLang="zh-CN" smtClean="0"/>
              <a:t>Endnote</a:t>
            </a:r>
            <a:r>
              <a:rPr lang="zh-CN" altLang="en-US" smtClean="0"/>
              <a:t>程序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打开</a:t>
            </a:r>
            <a:r>
              <a:rPr lang="en-US" altLang="zh-CN"/>
              <a:t>Word</a:t>
            </a:r>
            <a:r>
              <a:rPr lang="zh-CN" altLang="en-US"/>
              <a:t>文档和</a:t>
            </a:r>
            <a:r>
              <a:rPr lang="en-US" altLang="zh-CN"/>
              <a:t>Endnote</a:t>
            </a:r>
            <a:r>
              <a:rPr lang="zh-CN" altLang="en-US" smtClean="0"/>
              <a:t>程序，并在</a:t>
            </a:r>
            <a:r>
              <a:rPr lang="en-US" altLang="zh-CN" smtClean="0"/>
              <a:t>word</a:t>
            </a:r>
            <a:r>
              <a:rPr lang="zh-CN" altLang="en-US" smtClean="0"/>
              <a:t>工具栏上显示</a:t>
            </a:r>
            <a:r>
              <a:rPr lang="en-US" altLang="zh-CN" smtClean="0"/>
              <a:t>Endnote</a:t>
            </a:r>
            <a:r>
              <a:rPr lang="zh-CN" altLang="en-US" smtClean="0"/>
              <a:t>工具选项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206" y="2348880"/>
            <a:ext cx="6859587" cy="43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将光标放在需要插入引文的地方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比如，我要在“</a:t>
            </a:r>
            <a:r>
              <a:rPr lang="zh-CN" altLang="zh-CN"/>
              <a:t>现在很多杂志都要求作者提供电子文稿</a:t>
            </a:r>
            <a:r>
              <a:rPr lang="zh-CN" altLang="en-US" smtClean="0"/>
              <a:t>”插入一片参考引文，将</a:t>
            </a:r>
            <a:r>
              <a:rPr lang="zh-CN" altLang="en-US" smtClean="0">
                <a:solidFill>
                  <a:schemeClr val="tx1"/>
                </a:solidFill>
              </a:rPr>
              <a:t>光标</a:t>
            </a:r>
            <a:r>
              <a:rPr lang="zh-CN" altLang="en-US" smtClean="0"/>
              <a:t>放在“稿”字后面。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52033"/>
            <a:ext cx="6376068" cy="1579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右箭头 4"/>
          <p:cNvSpPr/>
          <p:nvPr/>
        </p:nvSpPr>
        <p:spPr>
          <a:xfrm rot="16418496">
            <a:off x="6427084" y="4265309"/>
            <a:ext cx="1369807" cy="12115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Go to Endnote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然后点击工具栏“</a:t>
            </a:r>
            <a:r>
              <a:rPr lang="zh-CN" altLang="en-US"/>
              <a:t>插入引文功能区</a:t>
            </a:r>
            <a:r>
              <a:rPr lang="zh-CN" altLang="en-US" smtClean="0"/>
              <a:t>”的“</a:t>
            </a:r>
            <a:r>
              <a:rPr lang="en-US" altLang="zh-CN"/>
              <a:t>Go to Endnote</a:t>
            </a:r>
            <a:r>
              <a:rPr lang="zh-CN" altLang="en-US" smtClean="0"/>
              <a:t>”按钮，返回至</a:t>
            </a:r>
            <a:r>
              <a:rPr lang="en-US" altLang="zh-CN" smtClean="0"/>
              <a:t>Endnote</a:t>
            </a:r>
            <a:r>
              <a:rPr lang="zh-CN" altLang="en-US" smtClean="0"/>
              <a:t>程序界面。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01" y="3140968"/>
            <a:ext cx="4591397" cy="2193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右箭头 4"/>
          <p:cNvSpPr/>
          <p:nvPr/>
        </p:nvSpPr>
        <p:spPr>
          <a:xfrm rot="9142807">
            <a:off x="5348114" y="2777671"/>
            <a:ext cx="1369807" cy="12115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7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选中相应的书目记录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1265230"/>
            <a:ext cx="743902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右箭头 4"/>
          <p:cNvSpPr/>
          <p:nvPr/>
        </p:nvSpPr>
        <p:spPr>
          <a:xfrm rot="9142807">
            <a:off x="7622207" y="1605790"/>
            <a:ext cx="1369807" cy="12115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4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快速工具栏</a:t>
            </a:r>
            <a:r>
              <a:rPr lang="en-US" altLang="zh-CN" smtClean="0"/>
              <a:t>-</a:t>
            </a:r>
            <a:r>
              <a:rPr lang="zh-CN" altLang="en-US" smtClean="0"/>
              <a:t>输出格式选择</a:t>
            </a: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85860"/>
            <a:ext cx="6608015" cy="71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圆角矩形 7"/>
          <p:cNvSpPr/>
          <p:nvPr/>
        </p:nvSpPr>
        <p:spPr>
          <a:xfrm>
            <a:off x="3143240" y="1357298"/>
            <a:ext cx="4143404" cy="571504"/>
          </a:xfrm>
          <a:prstGeom prst="roundRect">
            <a:avLst/>
          </a:prstGeom>
          <a:noFill/>
          <a:ln w="38100">
            <a:solidFill>
              <a:srgbClr val="A5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000240"/>
            <a:ext cx="4000528" cy="308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14810" y="5214950"/>
            <a:ext cx="1857388" cy="369332"/>
          </a:xfrm>
          <a:prstGeom prst="rect">
            <a:avLst/>
          </a:prstGeom>
          <a:solidFill>
            <a:srgbClr val="A51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</a:rPr>
              <a:t>输出格式选择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点击</a:t>
            </a:r>
            <a:r>
              <a:rPr lang="en-US" altLang="zh-CN" smtClean="0"/>
              <a:t>Insert citation</a:t>
            </a:r>
            <a:r>
              <a:rPr lang="zh-CN" altLang="en-US" smtClean="0"/>
              <a:t>按钮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点击</a:t>
            </a:r>
            <a:r>
              <a:rPr lang="en-US" altLang="zh-CN"/>
              <a:t>Insert citation</a:t>
            </a:r>
            <a:r>
              <a:rPr lang="zh-CN" altLang="en-US" smtClean="0"/>
              <a:t>按钮后，程序自动返回</a:t>
            </a:r>
            <a:r>
              <a:rPr lang="en-US" altLang="zh-CN" smtClean="0"/>
              <a:t>Word</a:t>
            </a:r>
            <a:r>
              <a:rPr lang="zh-CN" altLang="en-US" smtClean="0"/>
              <a:t>界面，并将选中的文献插入到了相应的位置。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704" y="2843358"/>
            <a:ext cx="5328592" cy="325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右箭头 4"/>
          <p:cNvSpPr/>
          <p:nvPr/>
        </p:nvSpPr>
        <p:spPr>
          <a:xfrm rot="616746">
            <a:off x="780670" y="3325470"/>
            <a:ext cx="1369807" cy="12115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2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已经插入的几篇参考文献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5337"/>
            <a:ext cx="8787705" cy="56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删除不需要的参考文献条目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比如，我们例子中第二篇文献不需要了，要删除，</a:t>
            </a:r>
            <a:r>
              <a:rPr lang="zh-CN" altLang="en-US" smtClean="0">
                <a:solidFill>
                  <a:schemeClr val="tx1"/>
                </a:solidFill>
              </a:rPr>
              <a:t>不能直接选中，然后按键盘上的</a:t>
            </a:r>
            <a:r>
              <a:rPr lang="en-US" altLang="zh-CN" smtClean="0">
                <a:solidFill>
                  <a:schemeClr val="tx1"/>
                </a:solidFill>
              </a:rPr>
              <a:t>Delete</a:t>
            </a:r>
            <a:r>
              <a:rPr lang="zh-CN" altLang="en-US" smtClean="0">
                <a:solidFill>
                  <a:schemeClr val="tx1"/>
                </a:solidFill>
              </a:rPr>
              <a:t>按钮或者</a:t>
            </a:r>
            <a:r>
              <a:rPr lang="en-US" altLang="zh-CN" smtClean="0">
                <a:solidFill>
                  <a:schemeClr val="tx1"/>
                </a:solidFill>
              </a:rPr>
              <a:t>Backspace</a:t>
            </a:r>
            <a:r>
              <a:rPr lang="zh-CN" altLang="en-US" smtClean="0">
                <a:solidFill>
                  <a:schemeClr val="tx1"/>
                </a:solidFill>
              </a:rPr>
              <a:t>按钮。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212976"/>
            <a:ext cx="773040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9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Edit &amp; Manage Citations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要使用工具栏上的</a:t>
            </a:r>
            <a:r>
              <a:rPr lang="en-US" altLang="zh-CN"/>
              <a:t>Edit &amp; Manage </a:t>
            </a:r>
            <a:r>
              <a:rPr lang="en-US" altLang="zh-CN" smtClean="0"/>
              <a:t>Citations</a:t>
            </a:r>
            <a:r>
              <a:rPr lang="zh-CN" altLang="en-US" smtClean="0"/>
              <a:t>（编辑和管理引文）功能。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5328592" cy="321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右箭头 4"/>
          <p:cNvSpPr/>
          <p:nvPr/>
        </p:nvSpPr>
        <p:spPr>
          <a:xfrm rot="616746">
            <a:off x="2004807" y="3854225"/>
            <a:ext cx="1369807" cy="12115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2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Edit &amp; Manage Citations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636" y="1169368"/>
            <a:ext cx="6552728" cy="56886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78965" y="2924944"/>
            <a:ext cx="1005403" cy="338554"/>
          </a:xfrm>
          <a:prstGeom prst="rect">
            <a:avLst/>
          </a:prstGeom>
          <a:solidFill>
            <a:srgbClr val="990000"/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smtClean="0">
                <a:solidFill>
                  <a:schemeClr val="bg1"/>
                </a:solidFill>
              </a:rPr>
              <a:t>删除引文</a:t>
            </a:r>
            <a:endParaRPr lang="zh-CN" alt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Edit &amp; Manage Citations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smtClean="0">
                <a:latin typeface="+mn-ea"/>
              </a:rPr>
              <a:t>在这个对话框内，可以对已经插入文内的所有参考引文进行顺序的移动，删除等操作。如上图所示。</a:t>
            </a:r>
            <a:endParaRPr lang="en-US" altLang="zh-CN" sz="2800" smtClean="0">
              <a:latin typeface="+mn-ea"/>
            </a:endParaRPr>
          </a:p>
          <a:p>
            <a:r>
              <a:rPr lang="zh-CN" altLang="en-US" sz="2800" smtClean="0">
                <a:latin typeface="+mn-ea"/>
              </a:rPr>
              <a:t>对这些进行更改之后，文内参考引文的顺序、编号均会自动调整。</a:t>
            </a:r>
            <a:endParaRPr lang="en-US" altLang="zh-CN" sz="2800" smtClean="0">
              <a:latin typeface="+mn-ea"/>
            </a:endParaRPr>
          </a:p>
          <a:p>
            <a:r>
              <a:rPr lang="zh-CN" altLang="en-US" sz="2800" smtClean="0">
                <a:latin typeface="+mn-ea"/>
              </a:rPr>
              <a:t>删除第二条后，第三条自动编号为</a:t>
            </a:r>
            <a:r>
              <a:rPr lang="en-US" altLang="zh-CN" sz="2800" smtClean="0">
                <a:latin typeface="+mn-ea"/>
              </a:rPr>
              <a:t>[2]</a:t>
            </a:r>
            <a:r>
              <a:rPr lang="zh-CN" altLang="en-US" sz="2800" smtClean="0">
                <a:latin typeface="+mn-ea"/>
              </a:rPr>
              <a:t>。同样，在第一和第二条之间有新的引文加入，这条新的引文会自动编号为</a:t>
            </a:r>
            <a:r>
              <a:rPr lang="en-US" altLang="zh-CN" sz="2800" smtClean="0">
                <a:latin typeface="+mn-ea"/>
              </a:rPr>
              <a:t>[2]</a:t>
            </a:r>
            <a:r>
              <a:rPr lang="zh-CN" altLang="en-US" sz="2800" smtClean="0">
                <a:latin typeface="+mn-ea"/>
              </a:rPr>
              <a:t>，原来的第二条引文自动编号为</a:t>
            </a:r>
            <a:r>
              <a:rPr lang="en-US" altLang="zh-CN" sz="2800" smtClean="0">
                <a:latin typeface="+mn-ea"/>
              </a:rPr>
              <a:t>[3]</a:t>
            </a:r>
            <a:r>
              <a:rPr lang="zh-CN" altLang="en-US" sz="2800" smtClean="0">
                <a:latin typeface="+mn-ea"/>
              </a:rPr>
              <a:t>，不需要再进行手动调整，这也是</a:t>
            </a:r>
            <a:r>
              <a:rPr lang="en-US" altLang="zh-CN" sz="2800" smtClean="0">
                <a:latin typeface="+mn-ea"/>
              </a:rPr>
              <a:t>Endnote</a:t>
            </a:r>
            <a:r>
              <a:rPr lang="zh-CN" altLang="en-US" sz="2800" smtClean="0">
                <a:latin typeface="+mn-ea"/>
              </a:rPr>
              <a:t>最为实用的地方之一。</a:t>
            </a:r>
            <a:endParaRPr lang="zh-CN" altLang="en-US" sz="28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93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去除域代码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现在很多杂志都要求作者提供电子文稿。格式化后的文稿含有大量域代码，有可能与杂志社的软件不兼容，因此提交前需要去掉文稿里的域代码</a:t>
            </a:r>
            <a:r>
              <a:rPr lang="zh-CN" altLang="en-US" smtClean="0"/>
              <a:t>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55576" y="364095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/>
              <a:t>注：域</a:t>
            </a:r>
            <a:r>
              <a:rPr lang="zh-CN" altLang="en-US" b="1"/>
              <a:t>代码的由来和作用：当对文稿进行格式化时，</a:t>
            </a:r>
            <a:r>
              <a:rPr lang="en-US" altLang="zh-CN" b="1"/>
              <a:t>EndNote</a:t>
            </a:r>
            <a:r>
              <a:rPr lang="zh-CN" altLang="en-US" b="1"/>
              <a:t>会自动生成一个随行库（</a:t>
            </a:r>
            <a:r>
              <a:rPr lang="en-US" altLang="zh-CN" b="1"/>
              <a:t>Traveling Library</a:t>
            </a:r>
            <a:r>
              <a:rPr lang="zh-CN" altLang="en-US" b="1"/>
              <a:t>）以隐藏方式植入到文稿，库里含有当前文稿里所有的文献信息（除了注释、摘要、映像和图解外），域代码可以认为就是这个随行库的触角，存在于格式化后的引文周围和内部，含有该引文的信息。因此即使换一台没有</a:t>
            </a:r>
            <a:r>
              <a:rPr lang="en-US" altLang="zh-CN" b="1"/>
              <a:t>EndNote</a:t>
            </a:r>
            <a:r>
              <a:rPr lang="zh-CN" altLang="en-US" b="1"/>
              <a:t>文献库的电脑上，格式化后的文稿也能靠随行库和域代码继续对引文进行修改，而一旦去掉了域代码也就去掉了文献信息。要查看域代码，选中引文所在处（区域呈灰色）点击滑鼠右键选定“切换域代码”，切忌胡乱修改</a:t>
            </a:r>
            <a:r>
              <a:rPr lang="zh-CN" altLang="en-US" b="1" smtClean="0"/>
              <a:t>。</a:t>
            </a:r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10908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去除域</a:t>
            </a:r>
            <a:r>
              <a:rPr lang="zh-CN" altLang="en-US" smtClean="0"/>
              <a:t>代码（</a:t>
            </a:r>
            <a:r>
              <a:rPr lang="en-US" altLang="zh-CN"/>
              <a:t>Convert to Plan Text</a:t>
            </a:r>
            <a:r>
              <a:rPr lang="zh-CN" altLang="en-US" smtClean="0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smtClean="0">
                <a:latin typeface="+mn-ea"/>
              </a:rPr>
              <a:t>在“输出</a:t>
            </a:r>
            <a:r>
              <a:rPr lang="zh-CN" altLang="en-US" sz="2000">
                <a:latin typeface="+mn-ea"/>
              </a:rPr>
              <a:t>风格更改功能</a:t>
            </a:r>
            <a:r>
              <a:rPr lang="zh-CN" altLang="en-US" sz="2000" smtClean="0">
                <a:latin typeface="+mn-ea"/>
              </a:rPr>
              <a:t>区”点击“</a:t>
            </a:r>
            <a:r>
              <a:rPr lang="en-US" altLang="zh-CN" sz="2000" smtClean="0">
                <a:latin typeface="+mn-ea"/>
              </a:rPr>
              <a:t>Convert Citations and Bibliography</a:t>
            </a:r>
            <a:r>
              <a:rPr lang="zh-CN" altLang="en-US" sz="2000" smtClean="0">
                <a:latin typeface="+mn-ea"/>
              </a:rPr>
              <a:t>”弹出下拉菜单，点击下拉菜单中的“</a:t>
            </a:r>
            <a:r>
              <a:rPr lang="en-US" altLang="zh-CN" sz="2000" smtClean="0">
                <a:latin typeface="+mn-ea"/>
              </a:rPr>
              <a:t>Convert to Plan Text</a:t>
            </a:r>
            <a:r>
              <a:rPr lang="zh-CN" altLang="en-US" sz="2000" smtClean="0">
                <a:latin typeface="+mn-ea"/>
              </a:rPr>
              <a:t>”，</a:t>
            </a:r>
            <a:r>
              <a:rPr lang="en-US" altLang="zh-CN" sz="2000" smtClean="0">
                <a:latin typeface="+mn-ea"/>
              </a:rPr>
              <a:t>Endnote</a:t>
            </a:r>
            <a:r>
              <a:rPr lang="zh-CN" altLang="en-US" sz="2000" smtClean="0">
                <a:latin typeface="+mn-ea"/>
              </a:rPr>
              <a:t>会重新生成一个新的</a:t>
            </a:r>
            <a:r>
              <a:rPr lang="en-US" altLang="zh-CN" sz="2000" smtClean="0">
                <a:latin typeface="+mn-ea"/>
              </a:rPr>
              <a:t>word</a:t>
            </a:r>
            <a:r>
              <a:rPr lang="zh-CN" altLang="en-US" sz="2000" smtClean="0">
                <a:latin typeface="+mn-ea"/>
              </a:rPr>
              <a:t>文档，在这个新的</a:t>
            </a:r>
            <a:r>
              <a:rPr lang="en-US" altLang="zh-CN" sz="2000" smtClean="0">
                <a:latin typeface="+mn-ea"/>
              </a:rPr>
              <a:t>word</a:t>
            </a:r>
            <a:r>
              <a:rPr lang="zh-CN" altLang="en-US" sz="2000" smtClean="0">
                <a:latin typeface="+mn-ea"/>
              </a:rPr>
              <a:t>文档中不会存在域代码，只需要将这个新文档保存即可进行投稿和分享。</a:t>
            </a:r>
            <a:endParaRPr lang="zh-CN" altLang="en-US" sz="200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960" y="2965002"/>
            <a:ext cx="4608512" cy="294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右箭头 4"/>
          <p:cNvSpPr/>
          <p:nvPr/>
        </p:nvSpPr>
        <p:spPr>
          <a:xfrm rot="1541034">
            <a:off x="171990" y="4035362"/>
            <a:ext cx="1369807" cy="12115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68144" y="527592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/>
              <a:t>注：去除域代码前必须将含有域代码的文档先保存一遍。</a:t>
            </a:r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28319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去除域代码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96752"/>
            <a:ext cx="892899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8346"/>
          </a:xfrm>
        </p:spPr>
        <p:txBody>
          <a:bodyPr/>
          <a:lstStyle/>
          <a:p>
            <a:r>
              <a:rPr lang="zh-CN" altLang="en-US" smtClean="0"/>
              <a:t>已经去除域代码，新生成的文档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941784"/>
            <a:ext cx="91821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" y="1377003"/>
            <a:ext cx="9036939" cy="62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快速工具栏</a:t>
            </a:r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rot="10800000" flipV="1">
            <a:off x="1000100" y="1857364"/>
            <a:ext cx="2143140" cy="1571636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000100" y="3357562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导出参考书目</a:t>
            </a:r>
            <a:endParaRPr lang="zh-CN" altLang="en-US" b="1"/>
          </a:p>
        </p:txBody>
      </p:sp>
      <p:sp>
        <p:nvSpPr>
          <p:cNvPr id="12" name="矩形 11"/>
          <p:cNvSpPr/>
          <p:nvPr/>
        </p:nvSpPr>
        <p:spPr>
          <a:xfrm>
            <a:off x="2928926" y="3357562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查找全文</a:t>
            </a:r>
            <a:endParaRPr lang="zh-CN" altLang="en-US" b="1"/>
          </a:p>
        </p:txBody>
      </p:sp>
      <p:sp>
        <p:nvSpPr>
          <p:cNvPr id="14" name="矩形 13"/>
          <p:cNvSpPr/>
          <p:nvPr/>
        </p:nvSpPr>
        <p:spPr>
          <a:xfrm>
            <a:off x="6786578" y="3357562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将选中的书目插入到论文中</a:t>
            </a:r>
            <a:endParaRPr lang="zh-CN" altLang="en-US" b="1"/>
          </a:p>
        </p:txBody>
      </p:sp>
      <p:sp>
        <p:nvSpPr>
          <p:cNvPr id="15" name="矩形 14"/>
          <p:cNvSpPr/>
          <p:nvPr/>
        </p:nvSpPr>
        <p:spPr>
          <a:xfrm>
            <a:off x="5572132" y="4429132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返回</a:t>
            </a:r>
            <a:r>
              <a:rPr lang="en-US" altLang="zh-CN" b="1" smtClean="0"/>
              <a:t>Word</a:t>
            </a:r>
            <a:r>
              <a:rPr lang="zh-CN" altLang="en-US" b="1" smtClean="0"/>
              <a:t>程序</a:t>
            </a:r>
            <a:endParaRPr lang="zh-CN" altLang="en-US" b="1"/>
          </a:p>
        </p:txBody>
      </p:sp>
      <p:cxnSp>
        <p:nvCxnSpPr>
          <p:cNvPr id="17" name="直接连接符 16"/>
          <p:cNvCxnSpPr/>
          <p:nvPr/>
        </p:nvCxnSpPr>
        <p:spPr>
          <a:xfrm rot="10800000" flipV="1">
            <a:off x="214282" y="1928802"/>
            <a:ext cx="857256" cy="428628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1750199" y="2107397"/>
            <a:ext cx="428628" cy="71438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500298" y="1857364"/>
            <a:ext cx="1357322" cy="500066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>
            <a:off x="2714612" y="2143116"/>
            <a:ext cx="1500198" cy="928694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4357686" y="2428868"/>
            <a:ext cx="1500198" cy="357190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5400000">
            <a:off x="5143504" y="2357430"/>
            <a:ext cx="2500330" cy="1643074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6200000" flipH="1">
            <a:off x="5750727" y="2321711"/>
            <a:ext cx="1428760" cy="642942"/>
          </a:xfrm>
          <a:prstGeom prst="line">
            <a:avLst/>
          </a:prstGeom>
          <a:ln w="38100">
            <a:solidFill>
              <a:srgbClr val="A5102E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857752" y="3357562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打开全文</a:t>
            </a:r>
            <a:endParaRPr lang="zh-CN" altLang="en-US" b="1"/>
          </a:p>
        </p:txBody>
      </p:sp>
      <p:sp>
        <p:nvSpPr>
          <p:cNvPr id="9" name="矩形 8"/>
          <p:cNvSpPr/>
          <p:nvPr/>
        </p:nvSpPr>
        <p:spPr>
          <a:xfrm>
            <a:off x="1928794" y="2357430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进行在线搜索</a:t>
            </a:r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3786182" y="2357430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将文件中的书目数据导入到当前</a:t>
            </a:r>
            <a:r>
              <a:rPr lang="en-US" altLang="zh-CN" b="1" smtClean="0"/>
              <a:t>library</a:t>
            </a:r>
            <a:endParaRPr lang="zh-CN" altLang="en-US" b="1"/>
          </a:p>
        </p:txBody>
      </p:sp>
      <p:sp>
        <p:nvSpPr>
          <p:cNvPr id="8" name="矩形 7"/>
          <p:cNvSpPr/>
          <p:nvPr/>
        </p:nvSpPr>
        <p:spPr>
          <a:xfrm>
            <a:off x="71406" y="2357430"/>
            <a:ext cx="1643074" cy="785818"/>
          </a:xfrm>
          <a:prstGeom prst="rect">
            <a:avLst/>
          </a:prstGeom>
          <a:solidFill>
            <a:srgbClr val="A5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/>
              <a:t>新建书目数据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9592" y="2492896"/>
            <a:ext cx="755847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谢谢大家！</a:t>
            </a:r>
            <a:endParaRPr lang="zh-CN" altLang="en-US" sz="115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174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3255</Words>
  <Application>Microsoft Office PowerPoint</Application>
  <PresentationFormat>全屏显示(4:3)</PresentationFormat>
  <Paragraphs>315</Paragraphs>
  <Slides>90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90</vt:i4>
      </vt:variant>
    </vt:vector>
  </HeadingPairs>
  <TitlesOfParts>
    <vt:vector size="97" baseType="lpstr">
      <vt:lpstr>Arial Unicode MS</vt:lpstr>
      <vt:lpstr>黑体</vt:lpstr>
      <vt:lpstr>宋体</vt:lpstr>
      <vt:lpstr>Arial</vt:lpstr>
      <vt:lpstr>Calibri</vt:lpstr>
      <vt:lpstr>Times New Roman</vt:lpstr>
      <vt:lpstr>Office 主题</vt:lpstr>
      <vt:lpstr>PowerPoint 演示文稿</vt:lpstr>
      <vt:lpstr>目录</vt:lpstr>
      <vt:lpstr>PowerPoint 演示文稿</vt:lpstr>
      <vt:lpstr>文献管理的发展</vt:lpstr>
      <vt:lpstr>Endnote工作流程</vt:lpstr>
      <vt:lpstr>Endnote文献管理需要掌握的基本功能</vt:lpstr>
      <vt:lpstr>Endnote界面简介</vt:lpstr>
      <vt:lpstr>快速工具栏-输出格式选择</vt:lpstr>
      <vt:lpstr>快速工具栏</vt:lpstr>
      <vt:lpstr>Library管理窗口</vt:lpstr>
      <vt:lpstr>书目信息浏览窗口</vt:lpstr>
      <vt:lpstr>书目信息编辑窗口及输出格式预览窗口</vt:lpstr>
      <vt:lpstr>PowerPoint 演示文稿</vt:lpstr>
      <vt:lpstr>建立数据库</vt:lpstr>
      <vt:lpstr>手动输入书目数据</vt:lpstr>
      <vt:lpstr>使用内置在线搜索功能直接添加书目数据</vt:lpstr>
      <vt:lpstr>在线搜索</vt:lpstr>
      <vt:lpstr>在线搜索-选择在线数据库</vt:lpstr>
      <vt:lpstr>在线搜索-检索策略构建和检索结果</vt:lpstr>
      <vt:lpstr>导入Pubmed搜索的数据</vt:lpstr>
      <vt:lpstr>导入Pubmed搜索的数据</vt:lpstr>
      <vt:lpstr>导入Pubmed搜索的数据</vt:lpstr>
      <vt:lpstr>导入sciencedirect搜索的数据</vt:lpstr>
      <vt:lpstr>导入sciencedirect搜索的数据</vt:lpstr>
      <vt:lpstr>导入谷歌学术搜索的数据</vt:lpstr>
      <vt:lpstr>导入谷歌学术搜索的数据-先设置</vt:lpstr>
      <vt:lpstr>导入谷歌学术搜索的数据-先设置</vt:lpstr>
      <vt:lpstr>导入谷歌学术搜索的数据</vt:lpstr>
      <vt:lpstr>导入cnki搜索的数据</vt:lpstr>
      <vt:lpstr>导入cnki搜索的数据</vt:lpstr>
      <vt:lpstr>导入cnki搜索的数据</vt:lpstr>
      <vt:lpstr>导入cnki搜索的数据</vt:lpstr>
      <vt:lpstr>导入cnki搜索的数据</vt:lpstr>
      <vt:lpstr>导入万方搜索的数据</vt:lpstr>
      <vt:lpstr>导入万方搜索的数据</vt:lpstr>
      <vt:lpstr>导入万方搜索的数据</vt:lpstr>
      <vt:lpstr>导入万方搜索的数据</vt:lpstr>
      <vt:lpstr>导入万方搜索的数据</vt:lpstr>
      <vt:lpstr>链接PDF全文</vt:lpstr>
      <vt:lpstr>在线搜索PDF全文</vt:lpstr>
      <vt:lpstr>PDF全文保存目录</vt:lpstr>
      <vt:lpstr>PowerPoint 演示文稿</vt:lpstr>
      <vt:lpstr>管理数据</vt:lpstr>
      <vt:lpstr>修改书目信息</vt:lpstr>
      <vt:lpstr>修改书目信息</vt:lpstr>
      <vt:lpstr>分类管理</vt:lpstr>
      <vt:lpstr>分组管理</vt:lpstr>
      <vt:lpstr>分类管理</vt:lpstr>
      <vt:lpstr>去重</vt:lpstr>
      <vt:lpstr>删除</vt:lpstr>
      <vt:lpstr>恢复误删条目</vt:lpstr>
      <vt:lpstr>PowerPoint 演示文稿</vt:lpstr>
      <vt:lpstr>我国通用著录格式（ GB 7714-2005 ）</vt:lpstr>
      <vt:lpstr>GB/T 7714-2005文后参考文献著录规则（部分）</vt:lpstr>
      <vt:lpstr>因此，我们需要更改三处</vt:lpstr>
      <vt:lpstr>1、修改文内标号格式为上标</vt:lpstr>
      <vt:lpstr>2、修改文后参考引文格式为国内标准</vt:lpstr>
      <vt:lpstr>3、修改文后参考引文数字标号</vt:lpstr>
      <vt:lpstr>具体操作步骤1</vt:lpstr>
      <vt:lpstr>具体操作步骤2</vt:lpstr>
      <vt:lpstr>具体操作步骤3</vt:lpstr>
      <vt:lpstr>具体操作步骤4</vt:lpstr>
      <vt:lpstr>具体操作步骤5</vt:lpstr>
      <vt:lpstr>更改后</vt:lpstr>
      <vt:lpstr>具体操作步骤6</vt:lpstr>
      <vt:lpstr>具体操作步骤7</vt:lpstr>
      <vt:lpstr>具体操作步骤8</vt:lpstr>
      <vt:lpstr>具体操作步骤9</vt:lpstr>
      <vt:lpstr>高级技巧</vt:lpstr>
      <vt:lpstr>PowerPoint 演示文稿</vt:lpstr>
      <vt:lpstr>使用Endnote数据</vt:lpstr>
      <vt:lpstr>认识Endnote X7在Word内的工具栏</vt:lpstr>
      <vt:lpstr>插入引文功能区</vt:lpstr>
      <vt:lpstr>输出风格更改功能区</vt:lpstr>
      <vt:lpstr>CWYW功能演示</vt:lpstr>
      <vt:lpstr>打开Word文档和Endnote程序</vt:lpstr>
      <vt:lpstr>将光标放在需要插入引文的地方</vt:lpstr>
      <vt:lpstr>Go to Endnote</vt:lpstr>
      <vt:lpstr>选中相应的书目记录</vt:lpstr>
      <vt:lpstr>点击Insert citation按钮</vt:lpstr>
      <vt:lpstr>已经插入的几篇参考文献</vt:lpstr>
      <vt:lpstr>删除不需要的参考文献条目</vt:lpstr>
      <vt:lpstr>Edit &amp; Manage Citations</vt:lpstr>
      <vt:lpstr>Edit &amp; Manage Citations</vt:lpstr>
      <vt:lpstr>Edit &amp; Manage Citations</vt:lpstr>
      <vt:lpstr>去除域代码</vt:lpstr>
      <vt:lpstr>去除域代码（Convert to Plan Text）</vt:lpstr>
      <vt:lpstr>去除域代码</vt:lpstr>
      <vt:lpstr>已经去除域代码，新生成的文档</vt:lpstr>
      <vt:lpstr>PowerPoint 演示文稿</vt:lpstr>
    </vt:vector>
  </TitlesOfParts>
  <Manager>唐旭</Manager>
  <Company>昆明医科大学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Endnote X7实用教程</dc:title>
  <dc:subject>Endnote</dc:subject>
  <dc:creator>唐旭</dc:creator>
  <cp:lastModifiedBy>Sen Lian</cp:lastModifiedBy>
  <cp:revision>144</cp:revision>
  <cp:lastPrinted>2013-08-08T09:56:46Z</cp:lastPrinted>
  <dcterms:created xsi:type="dcterms:W3CDTF">2013-06-13T03:09:50Z</dcterms:created>
  <dcterms:modified xsi:type="dcterms:W3CDTF">2014-09-10T03:12:59Z</dcterms:modified>
  <cp:category>课件</cp:category>
  <cp:contentStatus/>
  <cp:version>1.0</cp:version>
</cp:coreProperties>
</file>